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40.xml" ContentType="application/vnd.openxmlformats-officedocument.presentationml.tags+xml"/>
  <Override PartName="/ppt/notesSlides/notesSlide4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43.xml" ContentType="application/vnd.openxmlformats-officedocument.presentationml.tags+xml"/>
  <Override PartName="/ppt/notesSlides/notesSlide47.xml" ContentType="application/vnd.openxmlformats-officedocument.presentationml.notesSlide+xml"/>
  <Override PartName="/ppt/tags/tag44.xml" ContentType="application/vnd.openxmlformats-officedocument.presentationml.tags+xml"/>
  <Override PartName="/ppt/notesSlides/notesSlide48.xml" ContentType="application/vnd.openxmlformats-officedocument.presentationml.notesSlide+xml"/>
  <Override PartName="/ppt/tags/tag45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5" r:id="rId3"/>
  </p:sldMasterIdLst>
  <p:notesMasterIdLst>
    <p:notesMasterId r:id="rId73"/>
  </p:notesMasterIdLst>
  <p:handoutMasterIdLst>
    <p:handoutMasterId r:id="rId74"/>
  </p:handoutMasterIdLst>
  <p:sldIdLst>
    <p:sldId id="399" r:id="rId4"/>
    <p:sldId id="256" r:id="rId5"/>
    <p:sldId id="404" r:id="rId6"/>
    <p:sldId id="650" r:id="rId7"/>
    <p:sldId id="570" r:id="rId8"/>
    <p:sldId id="575" r:id="rId9"/>
    <p:sldId id="577" r:id="rId10"/>
    <p:sldId id="624" r:id="rId11"/>
    <p:sldId id="578" r:id="rId12"/>
    <p:sldId id="625" r:id="rId13"/>
    <p:sldId id="579" r:id="rId14"/>
    <p:sldId id="645" r:id="rId15"/>
    <p:sldId id="580" r:id="rId16"/>
    <p:sldId id="582" r:id="rId17"/>
    <p:sldId id="647" r:id="rId18"/>
    <p:sldId id="584" r:id="rId19"/>
    <p:sldId id="651" r:id="rId20"/>
    <p:sldId id="274" r:id="rId21"/>
    <p:sldId id="667" r:id="rId22"/>
    <p:sldId id="648" r:id="rId23"/>
    <p:sldId id="586" r:id="rId24"/>
    <p:sldId id="657" r:id="rId25"/>
    <p:sldId id="658" r:id="rId26"/>
    <p:sldId id="626" r:id="rId27"/>
    <p:sldId id="587" r:id="rId28"/>
    <p:sldId id="589" r:id="rId29"/>
    <p:sldId id="652" r:id="rId30"/>
    <p:sldId id="627" r:id="rId31"/>
    <p:sldId id="653" r:id="rId32"/>
    <p:sldId id="591" r:id="rId33"/>
    <p:sldId id="654" r:id="rId34"/>
    <p:sldId id="655" r:id="rId35"/>
    <p:sldId id="594" r:id="rId36"/>
    <p:sldId id="628" r:id="rId37"/>
    <p:sldId id="663" r:id="rId38"/>
    <p:sldId id="664" r:id="rId39"/>
    <p:sldId id="662" r:id="rId40"/>
    <p:sldId id="665" r:id="rId41"/>
    <p:sldId id="649" r:id="rId42"/>
    <p:sldId id="670" r:id="rId43"/>
    <p:sldId id="666" r:id="rId44"/>
    <p:sldId id="600" r:id="rId45"/>
    <p:sldId id="669" r:id="rId46"/>
    <p:sldId id="631" r:id="rId47"/>
    <p:sldId id="607" r:id="rId48"/>
    <p:sldId id="608" r:id="rId49"/>
    <p:sldId id="674" r:id="rId50"/>
    <p:sldId id="671" r:id="rId51"/>
    <p:sldId id="609" r:id="rId52"/>
    <p:sldId id="672" r:id="rId53"/>
    <p:sldId id="612" r:id="rId54"/>
    <p:sldId id="676" r:id="rId55"/>
    <p:sldId id="673" r:id="rId56"/>
    <p:sldId id="677" r:id="rId57"/>
    <p:sldId id="678" r:id="rId58"/>
    <p:sldId id="616" r:id="rId59"/>
    <p:sldId id="617" r:id="rId60"/>
    <p:sldId id="680" r:id="rId61"/>
    <p:sldId id="679" r:id="rId62"/>
    <p:sldId id="681" r:id="rId63"/>
    <p:sldId id="684" r:id="rId64"/>
    <p:sldId id="622" r:id="rId65"/>
    <p:sldId id="683" r:id="rId66"/>
    <p:sldId id="685" r:id="rId67"/>
    <p:sldId id="687" r:id="rId68"/>
    <p:sldId id="464" r:id="rId69"/>
    <p:sldId id="516" r:id="rId70"/>
    <p:sldId id="643" r:id="rId71"/>
    <p:sldId id="644" r:id="rId72"/>
  </p:sldIdLst>
  <p:sldSz cx="9144000" cy="6858000" type="screen4x3"/>
  <p:notesSz cx="6794500" cy="9921875"/>
  <p:custDataLst>
    <p:tags r:id="rId75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3600" b="1" i="0" u="none" kern="1200" baseline="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FF5050"/>
    <a:srgbClr val="CC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6"/>
    <p:restoredTop sz="95125" autoAdjust="0"/>
  </p:normalViewPr>
  <p:slideViewPr>
    <p:cSldViewPr snapToGrid="0" showGuides="1">
      <p:cViewPr varScale="1">
        <p:scale>
          <a:sx n="82" d="100"/>
          <a:sy n="82" d="100"/>
        </p:scale>
        <p:origin x="288" y="114"/>
      </p:cViewPr>
      <p:guideLst>
        <p:guide orient="horz" pos="21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2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75" tIns="45587" rIns="91175" bIns="45587" numCol="1" anchor="t" anchorCtr="0" compatLnSpc="1"/>
          <a:lstStyle>
            <a:lvl1pPr algn="l" defTabSz="911225" eaLnBrk="1" hangingPunct="1">
              <a:spcBef>
                <a:spcPct val="50000"/>
              </a:spcBef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5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75" tIns="45587" rIns="91175" bIns="45587" numCol="1" anchor="t" anchorCtr="0" compatLnSpc="1"/>
          <a:lstStyle>
            <a:lvl1pPr algn="r" defTabSz="911225" eaLnBrk="1" hangingPunct="1">
              <a:spcBef>
                <a:spcPct val="50000"/>
              </a:spcBef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12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575"/>
            <a:ext cx="2943225" cy="495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75" tIns="45587" rIns="91175" bIns="45587" numCol="1" anchor="b" anchorCtr="0" compatLnSpc="1"/>
          <a:lstStyle>
            <a:lvl1pPr algn="l" defTabSz="911225" eaLnBrk="1" hangingPunct="1">
              <a:spcBef>
                <a:spcPct val="50000"/>
              </a:spcBef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1225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8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6575"/>
            <a:ext cx="2943225" cy="495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75" tIns="45587" rIns="91175" bIns="45587" numCol="1" anchor="b" anchorCtr="0" compatLnSpc="1"/>
          <a:lstStyle/>
          <a:p>
            <a:pPr lvl="0" algn="r" defTabSz="911225" eaLnBrk="1" hangingPunct="1">
              <a:spcBef>
                <a:spcPct val="50000"/>
              </a:spcBef>
              <a:buNone/>
            </a:pPr>
            <a:fld id="{9A0DB2DC-4C9A-4742-B13C-FB6460FD3503}" type="slidenum">
              <a:rPr lang="en-US" altLang="zh-CN" sz="1200" dirty="0"/>
              <a:t>‹#›</a:t>
            </a:fld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91AE0A8-5B3B-40EE-8D1D-EEA3319D4F09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t>2023/4/3</a:t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13288"/>
            <a:ext cx="5435600" cy="44640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340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666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13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88163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举个经典的例子就是，大肠杆菌的</a:t>
            </a:r>
            <a:r>
              <a:rPr lang="en-US" altLang="zh-CN" sz="1200" dirty="0"/>
              <a:t>tryptophan</a:t>
            </a:r>
            <a:r>
              <a:rPr lang="zh-CN" altLang="en-US" dirty="0"/>
              <a:t>色氨酸操纵子的表达调控</a:t>
            </a: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如果</a:t>
            </a:r>
            <a:r>
              <a:rPr lang="zh-CN" altLang="en-US" dirty="0"/>
              <a:t>色氨酸浓度低，</a:t>
            </a:r>
            <a:r>
              <a:rPr lang="en-US" altLang="zh-CN" dirty="0"/>
              <a:t>repressor</a:t>
            </a:r>
            <a:r>
              <a:rPr lang="zh-CN" altLang="en-US" dirty="0"/>
              <a:t>则处于</a:t>
            </a:r>
            <a:r>
              <a:rPr lang="en-US" altLang="zh-CN" dirty="0"/>
              <a:t>inactive</a:t>
            </a:r>
            <a:r>
              <a:rPr lang="zh-CN" altLang="en-US" dirty="0"/>
              <a:t>状态，</a:t>
            </a:r>
            <a:r>
              <a:rPr lang="en-US" altLang="zh-CN" dirty="0"/>
              <a:t>operon</a:t>
            </a:r>
            <a:r>
              <a:rPr lang="zh-CN" altLang="en-US" dirty="0"/>
              <a:t>呈开启状态；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/>
              <a:t>如果</a:t>
            </a:r>
            <a:r>
              <a:rPr lang="zh-CN" altLang="en-US" dirty="0"/>
              <a:t>色氨酸浓度高，</a:t>
            </a:r>
            <a:r>
              <a:rPr lang="en-US" altLang="zh-CN" dirty="0"/>
              <a:t>repressor</a:t>
            </a:r>
            <a:r>
              <a:rPr lang="zh-CN" altLang="en-US" dirty="0"/>
              <a:t>结合色氨酸配体后呈激活状态，这样它会结合</a:t>
            </a:r>
            <a:r>
              <a:rPr lang="en-US" altLang="zh-CN" dirty="0"/>
              <a:t>operon</a:t>
            </a:r>
            <a:r>
              <a:rPr lang="zh-CN" altLang="en-US" dirty="0"/>
              <a:t>，关闭</a:t>
            </a:r>
            <a:r>
              <a:rPr lang="en-US" altLang="zh-CN" dirty="0"/>
              <a:t>operon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9B1E5-7F94-4066-87F7-1FC1919193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00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3383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9709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6768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7281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25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28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29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32431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30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4300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33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5140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62025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38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2876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86342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41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48010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818406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45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48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4328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49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50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31374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Unlike the cases of </a:t>
            </a:r>
            <a:r>
              <a:rPr lang="en-US" altLang="zh-CN" sz="12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lac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</a:t>
            </a:r>
            <a:r>
              <a:rPr lang="en-US" altLang="zh-CN" sz="1200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genes, where a repressor and an activator work together, here two activators work together: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AraC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CAP</a:t>
            </a: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52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145085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2121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Lysogeny—the alternative propagation pathway—involves integration of the phage DNA into the bacterial chromosome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Lytic growth requires replication of the phage DNA and synthesis of new coat proteins.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81556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57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During lysogeny,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RM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 on while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 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(and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are off. Repressor bound cooperatively at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R1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and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R2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blocks RNA polymerase binding at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repressing transcription from that promoter (Fig. 18-27). But repressor bound at </a:t>
            </a:r>
            <a:r>
              <a:rPr lang="en-US" altLang="zh-CN" sz="1200" i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12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R2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activates transcription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</a:t>
            </a:r>
            <a:r>
              <a:rPr lang="en-US" altLang="zh-CN" sz="1200" i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2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RM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443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This action ensures that the decision to induce is irreversible.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7378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62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r>
              <a:rPr lang="en-US" altLang="zh-CN" sz="1200" dirty="0" err="1">
                <a:solidFill>
                  <a:schemeClr val="tx1"/>
                </a:solidFill>
                <a:ea typeface="微软雅黑" panose="020B0503020204020204" pitchFamily="34" charset="-122"/>
              </a:rPr>
              <a:t>LexA</a:t>
            </a:r>
            <a:endParaRPr lang="en-US" altLang="zh-CN" sz="12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lvl="0"/>
            <a:endParaRPr lang="en-US" altLang="zh-CN" sz="12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cleavage reaction removes the carboxyterminal domain of repressor, and so dimerization and cooperativity are immediately lost.</a:t>
            </a:r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63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005370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6395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86294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>
            <a:extLst>
              <a:ext uri="{FF2B5EF4-FFF2-40B4-BE49-F238E27FC236}">
                <a16:creationId xmlns:a16="http://schemas.microsoft.com/office/drawing/2014/main" id="{73260A42-33D9-4A02-9CCD-363BA1E3B0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>
            <a:extLst>
              <a:ext uri="{FF2B5EF4-FFF2-40B4-BE49-F238E27FC236}">
                <a16:creationId xmlns:a16="http://schemas.microsoft.com/office/drawing/2014/main" id="{D6EFD4AF-D0EA-4FA0-8AE9-E10E672C5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32772" name="灯片编号占位符 3">
            <a:extLst>
              <a:ext uri="{FF2B5EF4-FFF2-40B4-BE49-F238E27FC236}">
                <a16:creationId xmlns:a16="http://schemas.microsoft.com/office/drawing/2014/main" id="{140CF359-276E-4309-A195-29A79EAA63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A1F64E5-0EDE-49C4-8A57-A99D02F2C7DD}" type="slidenum">
              <a:rPr lang="zh-CN" altLang="en-US" sz="1200" smtClean="0"/>
              <a:pPr/>
              <a:t>66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140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997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7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8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9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48100" y="9423400"/>
            <a:ext cx="2944813" cy="496888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10</a:t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r>
              <a:rPr lang="en-US" altLang="zh-CN" dirty="0">
                <a:latin typeface="Arial" panose="020B0604020202020204" pitchFamily="34" charset="0"/>
              </a:rPr>
              <a:t>6-</a:t>
            </a:r>
            <a:fld id="{9A0DB2DC-4C9A-4742-B13C-FB6460FD3503}" type="slidenum">
              <a:rPr lang="en-US" altLang="zh-CN" dirty="0">
                <a:latin typeface="Arial" panose="020B0604020202020204" pitchFamily="34" charset="0"/>
              </a:rPr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1538" y="862013"/>
            <a:ext cx="8162925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9750" y="1916113"/>
            <a:ext cx="3978275" cy="4191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0425" y="1916113"/>
            <a:ext cx="3979863" cy="4191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8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4"/>
          <p:cNvSpPr>
            <a:spLocks noGrp="1" noChangeArrowheads="1"/>
          </p:cNvSpPr>
          <p:nvPr>
            <p:ph type="dt" sz="half" idx="1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50000"/>
              </a:spcBef>
              <a:defRPr b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031" name="Picture 7" descr="schnam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5425" y="6237288"/>
            <a:ext cx="2568575" cy="62071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05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3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3-18</a:t>
            </a:r>
          </a:p>
        </p:txBody>
      </p:sp>
      <p:sp>
        <p:nvSpPr>
          <p:cNvPr id="133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spcBef>
                <a:spcPct val="0"/>
              </a:spcBef>
              <a:defRPr kumimoji="0" sz="1400" b="0">
                <a:solidFill>
                  <a:srgbClr val="0000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/>
              <a:t>‹#›</a:t>
            </a:fld>
            <a:endParaRPr lang="zh-CN" altLang="en-US" dirty="0">
              <a:latin typeface="Verdana" panose="020B0604030504040204" pitchFamily="34" charset="0"/>
            </a:endParaRPr>
          </a:p>
        </p:txBody>
      </p:sp>
      <p:pic>
        <p:nvPicPr>
          <p:cNvPr id="1031" name="Picture 7" descr="schnam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75425" y="6237288"/>
            <a:ext cx="2568575" cy="62071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0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8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7.xml"/><Relationship Id="rId5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4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0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3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44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9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8" y="661988"/>
            <a:ext cx="4113212" cy="542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3" name="Picture 2" descr="All you should know about M.Sc Molecular Biology and Human Genetics Course"/>
          <p:cNvPicPr>
            <a:picLocks noChangeAspect="1"/>
          </p:cNvPicPr>
          <p:nvPr/>
        </p:nvPicPr>
        <p:blipFill>
          <a:blip r:embed="rId3"/>
          <a:srcRect l="24934" r="24933"/>
          <a:stretch>
            <a:fillRect/>
          </a:stretch>
        </p:blipFill>
        <p:spPr>
          <a:xfrm>
            <a:off x="4441825" y="661988"/>
            <a:ext cx="4529138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2493963" y="6245225"/>
            <a:ext cx="461327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400" b="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2023.4.7.</a:t>
            </a:r>
            <a:r>
              <a:rPr kumimoji="0" lang="zh-CN" altLang="en-US" sz="2400" b="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珞珈山工学部</a:t>
            </a:r>
            <a:r>
              <a:rPr kumimoji="0" lang="en-US" altLang="zh-CN" sz="2400" b="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</a:t>
            </a:r>
            <a:r>
              <a:rPr kumimoji="0" lang="zh-CN" altLang="en-US" sz="2400" b="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教</a:t>
            </a:r>
            <a:r>
              <a:rPr kumimoji="0" lang="en-US" altLang="zh-CN" sz="2400" b="0" kern="1200" cap="none" spc="0" normalizeH="0" baseline="0" noProof="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</a:t>
            </a:r>
            <a:endParaRPr kumimoji="0" lang="zh-CN" altLang="en-US" sz="2400" b="0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5" name="文本框 8"/>
          <p:cNvSpPr txBox="1"/>
          <p:nvPr/>
        </p:nvSpPr>
        <p:spPr>
          <a:xfrm>
            <a:off x="5075238" y="5127625"/>
            <a:ext cx="327818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Verdana" panose="020B0604030504040204" pitchFamily="34" charset="0"/>
              </a:rPr>
              <a:t>《</a:t>
            </a:r>
            <a:r>
              <a:rPr lang="zh-CN" altLang="en-US" sz="2400" b="1" dirty="0">
                <a:solidFill>
                  <a:srgbClr val="0000FF"/>
                </a:solidFill>
                <a:latin typeface="Verdana" panose="020B0604030504040204" pitchFamily="34" charset="0"/>
              </a:rPr>
              <a:t>分子生物学</a:t>
            </a:r>
            <a:r>
              <a:rPr lang="en-US" altLang="zh-CN" sz="2400" b="1" dirty="0">
                <a:solidFill>
                  <a:srgbClr val="0000FF"/>
                </a:solidFill>
                <a:latin typeface="Verdana" panose="020B0604030504040204" pitchFamily="34" charset="0"/>
              </a:rPr>
              <a:t>》</a:t>
            </a:r>
            <a:r>
              <a:rPr lang="zh-CN" altLang="en-US" sz="2400" b="1" dirty="0">
                <a:solidFill>
                  <a:srgbClr val="0000FF"/>
                </a:solidFill>
                <a:latin typeface="Verdana" panose="020B0604030504040204" pitchFamily="34" charset="0"/>
              </a:rPr>
              <a:t>第七讲</a:t>
            </a:r>
          </a:p>
        </p:txBody>
      </p:sp>
      <p:sp>
        <p:nvSpPr>
          <p:cNvPr id="30726" name="文本框 9"/>
          <p:cNvSpPr txBox="1"/>
          <p:nvPr/>
        </p:nvSpPr>
        <p:spPr>
          <a:xfrm>
            <a:off x="6307138" y="5622925"/>
            <a:ext cx="8001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Verdana" panose="020B0604030504040204" pitchFamily="34" charset="0"/>
              </a:rPr>
              <a:t>肖锐</a:t>
            </a:r>
          </a:p>
        </p:txBody>
      </p:sp>
      <p:sp>
        <p:nvSpPr>
          <p:cNvPr id="30727" name="灯片编号占位符 1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z="1400" b="1" dirty="0">
                <a:solidFill>
                  <a:srgbClr val="000000"/>
                </a:solidFill>
              </a:rPr>
              <a:t>1</a:t>
            </a:fld>
            <a:endParaRPr lang="zh-CN" alt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0"/>
            <a:ext cx="9144000" cy="1489393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900" b="1" i="0" dirty="0">
                <a:solidFill>
                  <a:srgbClr val="FF0000"/>
                </a:solidFill>
                <a:effectLst/>
              </a:rPr>
              <a:t>RNA polymerase </a:t>
            </a:r>
            <a:r>
              <a:rPr lang="en-US" altLang="zh-CN" sz="29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binds efficiently unaided to some promoters but </a:t>
            </a:r>
            <a:r>
              <a:rPr lang="en-US" altLang="zh-CN" sz="2900" b="1" i="0" dirty="0">
                <a:solidFill>
                  <a:srgbClr val="FF0000"/>
                </a:solidFill>
                <a:effectLst/>
              </a:rPr>
              <a:t>forms a stable closed complex</a:t>
            </a:r>
            <a:endParaRPr lang="zh-CN" altLang="en-US" sz="29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487806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内容占位符 2">
            <a:extLst>
              <a:ext uri="{FF2B5EF4-FFF2-40B4-BE49-F238E27FC236}">
                <a16:creationId xmlns:a16="http://schemas.microsoft.com/office/drawing/2014/main" id="{8750FAC1-0FBD-4F1F-AE63-9DAC3E711379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4"/>
          <a:srcRect l="5295" t="2261" b="49481"/>
          <a:stretch/>
        </p:blipFill>
        <p:spPr>
          <a:xfrm>
            <a:off x="1723073" y="2100825"/>
            <a:ext cx="6689090" cy="2323994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F1224CD1-9ECB-49CA-9186-1E8B163D6C65}"/>
              </a:ext>
            </a:extLst>
          </p:cNvPr>
          <p:cNvSpPr txBox="1">
            <a:spLocks/>
          </p:cNvSpPr>
          <p:nvPr/>
        </p:nvSpPr>
        <p:spPr>
          <a:xfrm>
            <a:off x="260984" y="4639732"/>
            <a:ext cx="8548792" cy="183218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600" b="0" i="0" dirty="0">
                <a:solidFill>
                  <a:srgbClr val="231F20"/>
                </a:solidFill>
                <a:effectLst/>
              </a:rPr>
              <a:t>At this type of promoter, </a:t>
            </a:r>
            <a:r>
              <a:rPr lang="en-US" altLang="zh-CN" sz="2600" i="0" dirty="0">
                <a:solidFill>
                  <a:srgbClr val="FF0000"/>
                </a:solidFill>
                <a:effectLst/>
              </a:rPr>
              <a:t>an activator must stimulate the transition from a closed to open complex</a:t>
            </a:r>
            <a:r>
              <a:rPr lang="en-US" altLang="zh-CN" sz="2600" b="0" i="0" dirty="0">
                <a:solidFill>
                  <a:srgbClr val="231F20"/>
                </a:solidFill>
                <a:effectLst/>
              </a:rPr>
              <a:t>, since that </a:t>
            </a:r>
            <a:r>
              <a:rPr lang="en-US" altLang="zh-CN" sz="2600" i="0" dirty="0">
                <a:solidFill>
                  <a:srgbClr val="0000FF"/>
                </a:solidFill>
                <a:effectLst/>
              </a:rPr>
              <a:t>transition is the rate-limiting step</a:t>
            </a:r>
            <a:r>
              <a:rPr lang="en-US" altLang="zh-CN" sz="2600" b="0" i="0" dirty="0">
                <a:solidFill>
                  <a:srgbClr val="231F20"/>
                </a:solidFill>
                <a:effectLst/>
              </a:rPr>
              <a:t>.</a:t>
            </a:r>
            <a:r>
              <a:rPr lang="en-US" altLang="zh-CN" sz="2600" dirty="0"/>
              <a:t> </a:t>
            </a:r>
            <a:br>
              <a:rPr lang="en-US" altLang="zh-CN" sz="1050" dirty="0"/>
            </a:br>
            <a:br>
              <a:rPr lang="en-US" altLang="zh-CN" sz="1600" dirty="0"/>
            </a:br>
            <a:endParaRPr lang="en-US" altLang="zh-CN" sz="2800" b="0" kern="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2" descr="Sunday Recap for 04/02: Why did Jesus die? – Evident Grace Fellowship">
            <a:extLst>
              <a:ext uri="{FF2B5EF4-FFF2-40B4-BE49-F238E27FC236}">
                <a16:creationId xmlns:a16="http://schemas.microsoft.com/office/drawing/2014/main" id="{868A15ED-1E19-4262-BC7F-BE8C5A96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" y="1835108"/>
            <a:ext cx="1781387" cy="125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DE84C6-6EB4-485A-BB1D-5093705D7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10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12272" y="4587089"/>
            <a:ext cx="8688387" cy="1469900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Activators that stimulate this kind of promoter work by triggering a conformational change in either RNA polymerase or DNA.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300EA5-2F8C-41BA-BBF5-4BC6C3598A44}"/>
              </a:ext>
            </a:extLst>
          </p:cNvPr>
          <p:cNvSpPr txBox="1"/>
          <p:nvPr/>
        </p:nvSpPr>
        <p:spPr>
          <a:xfrm>
            <a:off x="0" y="-1586"/>
            <a:ext cx="9144000" cy="1476587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Activator-Induced Allostery </a:t>
            </a:r>
          </a:p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Promote Transcriptional Initiation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6C620441-2362-48A6-BE60-FA1E11E96391}"/>
              </a:ext>
            </a:extLst>
          </p:cNvPr>
          <p:cNvCxnSpPr/>
          <p:nvPr/>
        </p:nvCxnSpPr>
        <p:spPr>
          <a:xfrm>
            <a:off x="0" y="1535961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内容占位符 2">
            <a:extLst>
              <a:ext uri="{FF2B5EF4-FFF2-40B4-BE49-F238E27FC236}">
                <a16:creationId xmlns:a16="http://schemas.microsoft.com/office/drawing/2014/main" id="{E4E9CE47-9136-4FF8-BE33-0E6390FD27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t="54597"/>
          <a:stretch/>
        </p:blipFill>
        <p:spPr>
          <a:xfrm>
            <a:off x="1745403" y="2121079"/>
            <a:ext cx="7063105" cy="21865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19D40B-4D5C-451B-8BA1-BA048A49ED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96" t="31978" r="22777" b="34336"/>
          <a:stretch/>
        </p:blipFill>
        <p:spPr>
          <a:xfrm>
            <a:off x="212272" y="1596922"/>
            <a:ext cx="2196663" cy="938460"/>
          </a:xfrm>
          <a:prstGeom prst="rect">
            <a:avLst/>
          </a:prstGeom>
        </p:spPr>
      </p:pic>
      <p:sp>
        <p:nvSpPr>
          <p:cNvPr id="10" name="弧形 9">
            <a:extLst>
              <a:ext uri="{FF2B5EF4-FFF2-40B4-BE49-F238E27FC236}">
                <a16:creationId xmlns:a16="http://schemas.microsoft.com/office/drawing/2014/main" id="{AE7DB0D8-9D4B-4BB4-8F77-A2B40A8E719C}"/>
              </a:ext>
            </a:extLst>
          </p:cNvPr>
          <p:cNvSpPr/>
          <p:nvPr/>
        </p:nvSpPr>
        <p:spPr bwMode="auto">
          <a:xfrm rot="19499838">
            <a:off x="2239063" y="2498175"/>
            <a:ext cx="2556450" cy="2527334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 w="lg" len="lg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59D555-FF15-4CFB-8C3A-CDAED0844F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11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52918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41020" y="4715165"/>
            <a:ext cx="8228041" cy="172984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Some repressors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interact with polymerase at the promoter and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inhibit transition to the open complex, or promoter escape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9C2D65-3A45-4E78-9BEA-BDA0B2053724}"/>
              </a:ext>
            </a:extLst>
          </p:cNvPr>
          <p:cNvSpPr txBox="1"/>
          <p:nvPr/>
        </p:nvSpPr>
        <p:spPr>
          <a:xfrm>
            <a:off x="0" y="-1586"/>
            <a:ext cx="9144000" cy="1476587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Repressor-Induced Allostery </a:t>
            </a:r>
          </a:p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Inhibit Transcriptional Initiation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EEFAA64-07C1-4256-836D-A26560821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96" t="31978" r="22777" b="34336"/>
          <a:stretch/>
        </p:blipFill>
        <p:spPr>
          <a:xfrm>
            <a:off x="245024" y="1722860"/>
            <a:ext cx="2196663" cy="93846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EA1DB33E-DE5D-44B3-B1A8-8F3BA66B3307}"/>
              </a:ext>
            </a:extLst>
          </p:cNvPr>
          <p:cNvGrpSpPr/>
          <p:nvPr/>
        </p:nvGrpSpPr>
        <p:grpSpPr>
          <a:xfrm>
            <a:off x="2441687" y="1843503"/>
            <a:ext cx="6327374" cy="4814727"/>
            <a:chOff x="2386095" y="2194175"/>
            <a:chExt cx="6327374" cy="4814727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060C14E9-9053-4432-A7CD-8DE1B7BDB1D4}"/>
                </a:ext>
              </a:extLst>
            </p:cNvPr>
            <p:cNvGrpSpPr/>
            <p:nvPr/>
          </p:nvGrpSpPr>
          <p:grpSpPr>
            <a:xfrm>
              <a:off x="2386095" y="2377454"/>
              <a:ext cx="6327374" cy="4631448"/>
              <a:chOff x="2005922" y="1991374"/>
              <a:chExt cx="6327374" cy="4631448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48F7C68D-E61E-455E-BD98-206D445B3B22}"/>
                  </a:ext>
                </a:extLst>
              </p:cNvPr>
              <p:cNvGrpSpPr/>
              <p:nvPr/>
            </p:nvGrpSpPr>
            <p:grpSpPr>
              <a:xfrm>
                <a:off x="2098020" y="2209127"/>
                <a:ext cx="6235276" cy="2323994"/>
                <a:chOff x="1723073" y="2100826"/>
                <a:chExt cx="6235276" cy="2323994"/>
              </a:xfrm>
            </p:grpSpPr>
            <p:pic>
              <p:nvPicPr>
                <p:cNvPr id="8" name="内容占位符 2">
                  <a:extLst>
                    <a:ext uri="{FF2B5EF4-FFF2-40B4-BE49-F238E27FC236}">
                      <a16:creationId xmlns:a16="http://schemas.microsoft.com/office/drawing/2014/main" id="{84745C5D-0474-4004-BA74-3765D12E22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"/>
                  </p:custDataLst>
                </p:nvPr>
              </p:nvPicPr>
              <p:blipFill rotWithShape="1">
                <a:blip r:embed="rId5"/>
                <a:srcRect l="5295" t="2261" r="6425" b="49481"/>
                <a:stretch/>
              </p:blipFill>
              <p:spPr>
                <a:xfrm>
                  <a:off x="1723073" y="2100826"/>
                  <a:ext cx="6235276" cy="2323994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58B2E6F8-E17B-40DD-B450-B1A451ED5CC7}"/>
                    </a:ext>
                  </a:extLst>
                </p:cNvPr>
                <p:cNvSpPr/>
                <p:nvPr/>
              </p:nvSpPr>
              <p:spPr bwMode="auto">
                <a:xfrm>
                  <a:off x="6319520" y="2350347"/>
                  <a:ext cx="1638829" cy="52831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477AE02B-D145-4C07-BF0B-207B8B154874}"/>
                    </a:ext>
                  </a:extLst>
                </p:cNvPr>
                <p:cNvSpPr/>
                <p:nvPr/>
              </p:nvSpPr>
              <p:spPr bwMode="auto">
                <a:xfrm>
                  <a:off x="1723073" y="3360562"/>
                  <a:ext cx="938847" cy="52831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CE07311-2B73-4174-BDC8-9A30AAD961D5}"/>
                    </a:ext>
                  </a:extLst>
                </p:cNvPr>
                <p:cNvSpPr/>
                <p:nvPr/>
              </p:nvSpPr>
              <p:spPr bwMode="auto">
                <a:xfrm>
                  <a:off x="1723073" y="3641974"/>
                  <a:ext cx="1003193" cy="30833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chemeClr val="bg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vert="horz" wrap="none" lIns="91440" tIns="45720" rIns="91440" bIns="45720" numCol="1" rtlCol="0" anchor="t" anchorCtr="0" compatLnSpc="1"/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1" lang="zh-CN" altLang="en-US" sz="24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51E2B01F-BBF0-4C05-9901-E884CB2A6559}"/>
                  </a:ext>
                </a:extLst>
              </p:cNvPr>
              <p:cNvSpPr/>
              <p:nvPr/>
            </p:nvSpPr>
            <p:spPr bwMode="auto">
              <a:xfrm>
                <a:off x="2336800" y="2788925"/>
                <a:ext cx="871389" cy="468914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A2B9CA6-D1A8-4FE2-9986-F54E8D316F97}"/>
                  </a:ext>
                </a:extLst>
              </p:cNvPr>
              <p:cNvSpPr txBox="1"/>
              <p:nvPr/>
            </p:nvSpPr>
            <p:spPr>
              <a:xfrm>
                <a:off x="2309708" y="2884882"/>
                <a:ext cx="9428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solidFill>
                      <a:schemeClr val="bg1"/>
                    </a:solidFill>
                    <a:latin typeface="+mn-lt"/>
                  </a:rPr>
                  <a:t>Repressor</a:t>
                </a:r>
                <a:endParaRPr lang="zh-CN" altLang="en-US" sz="12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9AE262A3-64B7-43BB-A6CB-FB2C8AA4D003}"/>
                  </a:ext>
                </a:extLst>
              </p:cNvPr>
              <p:cNvSpPr/>
              <p:nvPr/>
            </p:nvSpPr>
            <p:spPr bwMode="auto">
              <a:xfrm>
                <a:off x="2005922" y="2772548"/>
                <a:ext cx="2404533" cy="604379"/>
              </a:xfrm>
              <a:prstGeom prst="arc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2E1CC64-238B-4D10-8D29-B5673AAEC5CB}"/>
                  </a:ext>
                </a:extLst>
              </p:cNvPr>
              <p:cNvCxnSpPr/>
              <p:nvPr/>
            </p:nvCxnSpPr>
            <p:spPr bwMode="auto">
              <a:xfrm>
                <a:off x="4267201" y="3081427"/>
                <a:ext cx="291253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889E2F22-32C5-403A-84DB-7B3FC32941F6}"/>
                  </a:ext>
                </a:extLst>
              </p:cNvPr>
              <p:cNvSpPr/>
              <p:nvPr/>
            </p:nvSpPr>
            <p:spPr bwMode="auto">
              <a:xfrm rot="18936144">
                <a:off x="2029899" y="1991374"/>
                <a:ext cx="4955720" cy="4631448"/>
              </a:xfrm>
              <a:prstGeom prst="arc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4AEBD48-901A-47D3-BA64-FA84B8D6E06D}"/>
                  </a:ext>
                </a:extLst>
              </p:cNvPr>
              <p:cNvCxnSpPr/>
              <p:nvPr/>
            </p:nvCxnSpPr>
            <p:spPr bwMode="auto">
              <a:xfrm>
                <a:off x="6055359" y="2788925"/>
                <a:ext cx="720347" cy="0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lg" len="lg"/>
                <a:tailEnd type="triangle" w="lg" len="lg"/>
              </a:ln>
            </p:spPr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6FDC31A5-9683-4AAC-AE82-FA7E9F0948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163408" y="2468828"/>
                <a:ext cx="206586" cy="219694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448A67C-84A6-4B12-84BF-83021C73B3D9}"/>
                </a:ext>
              </a:extLst>
            </p:cNvPr>
            <p:cNvSpPr txBox="1"/>
            <p:nvPr/>
          </p:nvSpPr>
          <p:spPr>
            <a:xfrm>
              <a:off x="2716973" y="2194175"/>
              <a:ext cx="1104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  <a:latin typeface="+mn-lt"/>
                </a:rPr>
                <a:t>Inhibit</a:t>
              </a:r>
              <a:endParaRPr lang="zh-CN" altLang="en-US" sz="2400" dirty="0">
                <a:solidFill>
                  <a:srgbClr val="0000FF"/>
                </a:solidFill>
                <a:latin typeface="+mn-lt"/>
              </a:endParaRPr>
            </a:p>
          </p:txBody>
        </p:sp>
      </p:grpSp>
      <p:sp>
        <p:nvSpPr>
          <p:cNvPr id="30" name="灯片编号占位符 29">
            <a:extLst>
              <a:ext uri="{FF2B5EF4-FFF2-40B4-BE49-F238E27FC236}">
                <a16:creationId xmlns:a16="http://schemas.microsoft.com/office/drawing/2014/main" id="{66F79218-5858-45F4-8471-8CC40BFFC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12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67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-20319"/>
            <a:ext cx="9144000" cy="13552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Factors that interact with each other </a:t>
            </a:r>
          </a:p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bind to adjacent sites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404620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内容占位符 2">
            <a:extLst>
              <a:ext uri="{FF2B5EF4-FFF2-40B4-BE49-F238E27FC236}">
                <a16:creationId xmlns:a16="http://schemas.microsoft.com/office/drawing/2014/main" id="{B762971F-C205-4D19-9AF0-A926AD36AF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b="68321"/>
          <a:stretch/>
        </p:blipFill>
        <p:spPr>
          <a:xfrm>
            <a:off x="1636501" y="1604673"/>
            <a:ext cx="5870998" cy="182432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内容占位符 2">
            <a:extLst>
              <a:ext uri="{FF2B5EF4-FFF2-40B4-BE49-F238E27FC236}">
                <a16:creationId xmlns:a16="http://schemas.microsoft.com/office/drawing/2014/main" id="{B211239E-E334-487A-A09D-DE0571934C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1955" t="54597" r="8171"/>
          <a:stretch/>
        </p:blipFill>
        <p:spPr>
          <a:xfrm>
            <a:off x="1395307" y="3844524"/>
            <a:ext cx="6949440" cy="239371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435C53B-1072-409F-B985-E15A5695F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782652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5"/>
          <a:srcRect l="22919" t="36675" r="26857"/>
          <a:stretch/>
        </p:blipFill>
        <p:spPr>
          <a:xfrm>
            <a:off x="650240" y="2006514"/>
            <a:ext cx="2005013" cy="24796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48F7CE-978C-467C-9AC4-9749C15A6820}"/>
              </a:ext>
            </a:extLst>
          </p:cNvPr>
          <p:cNvSpPr txBox="1"/>
          <p:nvPr/>
        </p:nvSpPr>
        <p:spPr>
          <a:xfrm>
            <a:off x="0" y="0"/>
            <a:ext cx="9144000" cy="1727199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 DNA-bending protein can facilitate interaction between distantly bound </a:t>
            </a:r>
          </a:p>
          <a:p>
            <a:pPr marL="0" indent="0" algn="ctr">
              <a:buNone/>
            </a:pP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DNA-binding proteins</a:t>
            </a:r>
          </a:p>
        </p:txBody>
      </p:sp>
      <p:pic>
        <p:nvPicPr>
          <p:cNvPr id="7" name="内容占位符 2">
            <a:extLst>
              <a:ext uri="{FF2B5EF4-FFF2-40B4-BE49-F238E27FC236}">
                <a16:creationId xmlns:a16="http://schemas.microsoft.com/office/drawing/2014/main" id="{4CDF05DC-46EC-41D2-93C3-D977F92080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7279" b="6219"/>
          <a:stretch/>
        </p:blipFill>
        <p:spPr>
          <a:xfrm>
            <a:off x="3036574" y="1988861"/>
            <a:ext cx="5693847" cy="251498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1ED3719C-005F-40F9-85CF-AFBB14BF5546}"/>
              </a:ext>
            </a:extLst>
          </p:cNvPr>
          <p:cNvSpPr txBox="1">
            <a:spLocks/>
          </p:cNvSpPr>
          <p:nvPr/>
        </p:nvSpPr>
        <p:spPr>
          <a:xfrm>
            <a:off x="403013" y="4743834"/>
            <a:ext cx="8510693" cy="20361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A DNA-bending protein can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bind between an activator-binding site and the promoter and help the activator interact with polymerase by bending the DNA in a favorable direction.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CA3812-A9B6-47EF-AB27-5D625B5368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/>
          </p:cNvSpPr>
          <p:nvPr>
            <p:ph idx="1"/>
          </p:nvPr>
        </p:nvSpPr>
        <p:spPr>
          <a:xfrm>
            <a:off x="234950" y="1798638"/>
            <a:ext cx="8645525" cy="4216400"/>
          </a:xfrm>
          <a:ln w="38100"/>
        </p:spPr>
        <p:txBody>
          <a:bodyPr vert="horz" wrap="square" lIns="91440" tIns="45720" rIns="91440" bIns="45720" anchor="t" anchorCtr="0"/>
          <a:lstStyle/>
          <a:p>
            <a:pPr marL="533400" indent="-533400">
              <a:lnSpc>
                <a:spcPct val="13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Principles of transcriptional regulation   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</a:rPr>
              <a:t>转录调控的基本原理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  <a:p>
            <a:pPr marL="533400" indent="-533400">
              <a:lnSpc>
                <a:spcPct val="130000"/>
              </a:lnSpc>
              <a:buClr>
                <a:srgbClr val="0000FF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rgbClr val="0000FF"/>
                </a:solidFill>
              </a:rPr>
              <a:t>Regulation of transcription initiation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en-US" altLang="zh-CN" b="1" dirty="0">
                <a:solidFill>
                  <a:srgbClr val="0000FF"/>
                </a:solidFill>
              </a:rPr>
              <a:t>examples from prokaryotes  </a:t>
            </a: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转录起始调控</a:t>
            </a:r>
            <a:endParaRPr lang="en-US" altLang="zh-CN" sz="24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533400" indent="-533400" algn="just">
              <a:lnSpc>
                <a:spcPct val="13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The case of bacteriophage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Symbol" panose="05050102010706020507" pitchFamily="18" charset="2"/>
              </a:rPr>
              <a:t> l: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layers of regulation  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噬菌体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l: 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多层次的转录调控</a:t>
            </a:r>
          </a:p>
        </p:txBody>
      </p:sp>
      <p:sp>
        <p:nvSpPr>
          <p:cNvPr id="35843" name="Title 1"/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FAFE66-B453-490C-96C4-DC2390C69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225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28600" y="441541"/>
            <a:ext cx="8686800" cy="621664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dirty="0"/>
              <a:t>A</a:t>
            </a:r>
            <a:r>
              <a:rPr lang="en-US" altLang="zh-CN" sz="2600" b="0" i="0" dirty="0">
                <a:effectLst/>
              </a:rPr>
              <a:t>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Repressor</a:t>
            </a:r>
            <a:r>
              <a:rPr lang="en-US" altLang="zh-CN" sz="2600" b="0" i="0" dirty="0">
                <a:effectLst/>
              </a:rPr>
              <a:t> Controls the </a:t>
            </a:r>
            <a:r>
              <a:rPr lang="en-US" altLang="zh-CN" sz="2600" b="1" i="0" dirty="0">
                <a:solidFill>
                  <a:srgbClr val="FF0000"/>
                </a:solidFill>
                <a:effectLst/>
              </a:rPr>
              <a:t>Tryptophan(</a:t>
            </a:r>
            <a:r>
              <a:rPr lang="zh-CN" altLang="en-US" sz="2400" b="1" i="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丝氨酸</a:t>
            </a:r>
            <a:r>
              <a:rPr lang="en-US" altLang="zh-CN" sz="2600" b="1" i="0" dirty="0">
                <a:solidFill>
                  <a:srgbClr val="FF0000"/>
                </a:solidFill>
                <a:effectLst/>
              </a:rPr>
              <a:t>) operon</a:t>
            </a:r>
          </a:p>
          <a:p>
            <a:pPr>
              <a:lnSpc>
                <a:spcPct val="125000"/>
              </a:lnSpc>
            </a:pPr>
            <a:r>
              <a:rPr lang="en-US" altLang="zh-CN" sz="2600" b="0" i="0" dirty="0">
                <a:effectLst/>
              </a:rPr>
              <a:t>An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Activator and a Repressor </a:t>
            </a:r>
            <a:r>
              <a:rPr lang="en-US" altLang="zh-CN" sz="2600" b="0" i="0" dirty="0">
                <a:effectLst/>
              </a:rPr>
              <a:t>Together Control the lac Genes</a:t>
            </a:r>
            <a:r>
              <a:rPr lang="en-US" altLang="zh-CN" sz="2600" dirty="0"/>
              <a:t> (</a:t>
            </a:r>
            <a:r>
              <a:rPr lang="en-US" altLang="zh-CN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rgbClr val="0000FF"/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 Factors</a:t>
            </a:r>
            <a:r>
              <a:rPr lang="en-US" altLang="zh-CN" sz="2600" b="0" i="0" dirty="0">
                <a:effectLst/>
              </a:rPr>
              <a:t> Direct RNA Polymerase to Alternative Sets of Promoters</a:t>
            </a:r>
            <a:r>
              <a:rPr lang="en-US" altLang="zh-CN" sz="2600" dirty="0"/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rgbClr val="0000FF"/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rgbClr val="0000FF"/>
                </a:solidFill>
                <a:effectLst/>
              </a:rPr>
              <a:t>MerR</a:t>
            </a:r>
            <a:r>
              <a:rPr lang="en-US" altLang="zh-CN" sz="2600" b="0" i="0" dirty="0">
                <a:effectLst/>
              </a:rPr>
              <a:t>: Transcriptional Activators That Work</a:t>
            </a:r>
            <a:br>
              <a:rPr lang="en-US" altLang="zh-CN" sz="2600" b="0" i="0" dirty="0">
                <a:effectLst/>
              </a:rPr>
            </a:br>
            <a:r>
              <a:rPr lang="en-US" altLang="zh-CN" sz="2600" b="0" i="0" dirty="0">
                <a:effectLst/>
              </a:rPr>
              <a:t>by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Allostery</a:t>
            </a:r>
            <a:r>
              <a:rPr lang="en-US" altLang="zh-CN" sz="2600" b="0" i="0" dirty="0">
                <a:effectLst/>
              </a:rPr>
              <a:t> </a:t>
            </a:r>
            <a:r>
              <a:rPr lang="en-US" altLang="zh-CN" sz="2600" dirty="0"/>
              <a:t>(</a:t>
            </a:r>
            <a:r>
              <a:rPr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/>
              <a:t>)</a:t>
            </a:r>
            <a:r>
              <a:rPr lang="zh-CN" altLang="en-US" sz="2600" dirty="0"/>
              <a:t> </a:t>
            </a:r>
            <a:r>
              <a:rPr lang="en-US" altLang="zh-CN" sz="2600" b="0" i="0" dirty="0">
                <a:effectLst/>
              </a:rPr>
              <a:t>Rather than by Recruitment</a:t>
            </a:r>
            <a:r>
              <a:rPr lang="en-US" altLang="zh-CN" sz="2600" dirty="0"/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rgbClr val="FF0000"/>
                </a:solidFill>
                <a:effectLst/>
              </a:rPr>
              <a:t>Gal Repressor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Holds RNA Polymerase</a:t>
            </a:r>
            <a:r>
              <a:rPr lang="en-US" altLang="zh-CN" sz="2600" b="0" i="0" dirty="0">
                <a:effectLst/>
              </a:rPr>
              <a:t> at the Promoter Rather than Excluding It</a:t>
            </a:r>
            <a:endParaRPr lang="en-US" altLang="zh-CN" sz="2600" dirty="0"/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rgbClr val="0000FF"/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rgbClr val="FF0000"/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rgbClr val="FF0000"/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rgbClr val="FF0000"/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rgbClr val="0000FF"/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rgbClr val="0000FF"/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latin typeface="AdvOT272e3493.B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latin typeface="AdvOT272e3493.B"/>
              </a:rPr>
              <a:t>)</a:t>
            </a:r>
            <a:r>
              <a:rPr lang="en-US" altLang="zh-CN" sz="2600" dirty="0"/>
              <a:t> </a:t>
            </a: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BECD64-C3D6-4EC4-8F49-1480FF684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16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PT - [IV] The Role of Chromatin Structure in Control of Gene ...">
            <a:extLst>
              <a:ext uri="{FF2B5EF4-FFF2-40B4-BE49-F238E27FC236}">
                <a16:creationId xmlns:a16="http://schemas.microsoft.com/office/drawing/2014/main" id="{7286A25D-1E86-4479-9941-BC92BC81A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06"/>
          <a:stretch/>
        </p:blipFill>
        <p:spPr bwMode="auto">
          <a:xfrm>
            <a:off x="302926" y="2038349"/>
            <a:ext cx="8538148" cy="31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BA1421F-353C-432A-A4B4-12882B4330B9}"/>
              </a:ext>
            </a:extLst>
          </p:cNvPr>
          <p:cNvSpPr txBox="1"/>
          <p:nvPr/>
        </p:nvSpPr>
        <p:spPr>
          <a:xfrm>
            <a:off x="0" y="0"/>
            <a:ext cx="9144000" cy="1169988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altLang="zh-CN" sz="4000" b="1" dirty="0">
                <a:solidFill>
                  <a:srgbClr val="FF0000"/>
                </a:solidFill>
                <a:latin typeface="+mn-lt"/>
              </a:rPr>
              <a:t>tryptophan operon</a:t>
            </a: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76E33F6F-5D07-42E5-ABEF-51DA3E647D38}"/>
              </a:ext>
            </a:extLst>
          </p:cNvPr>
          <p:cNvCxnSpPr/>
          <p:nvPr/>
        </p:nvCxnSpPr>
        <p:spPr>
          <a:xfrm>
            <a:off x="0" y="1183214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C98793-9073-44ED-93AE-B45DE7BF8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7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7" y="1658095"/>
            <a:ext cx="8133503" cy="41945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E71AE1-F0B7-4D13-B2B1-39A233DC2925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818548-9453-45A1-8233-D36D81F721CF}"/>
              </a:ext>
            </a:extLst>
          </p:cNvPr>
          <p:cNvSpPr txBox="1"/>
          <p:nvPr/>
        </p:nvSpPr>
        <p:spPr>
          <a:xfrm>
            <a:off x="0" y="162282"/>
            <a:ext cx="9144000" cy="1169988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The </a:t>
            </a:r>
            <a:r>
              <a:rPr lang="en-US" altLang="zh-CN" sz="4000" b="1" dirty="0">
                <a:solidFill>
                  <a:srgbClr val="FF0000"/>
                </a:solidFill>
                <a:latin typeface="+mn-lt"/>
              </a:rPr>
              <a:t>tryptophan repressor</a:t>
            </a: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</a:p>
          <a:p>
            <a:pPr mar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switches genes off 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9891DEF4-BC38-41D9-9A87-23A3380B7B38}"/>
              </a:ext>
            </a:extLst>
          </p:cNvPr>
          <p:cNvCxnSpPr/>
          <p:nvPr/>
        </p:nvCxnSpPr>
        <p:spPr>
          <a:xfrm>
            <a:off x="0" y="151013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76F656CD-133F-4B93-A569-8794B33834A3}"/>
              </a:ext>
            </a:extLst>
          </p:cNvPr>
          <p:cNvSpPr txBox="1"/>
          <p:nvPr/>
        </p:nvSpPr>
        <p:spPr>
          <a:xfrm>
            <a:off x="1635138" y="5934958"/>
            <a:ext cx="5873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Negative feedback regulation</a:t>
            </a:r>
            <a:endParaRPr lang="zh-CN" altLang="en-US" sz="3200" b="1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28600" y="441541"/>
            <a:ext cx="8686800" cy="621664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Repressor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Controls the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Tryptophan(</a:t>
            </a:r>
            <a:r>
              <a:rPr lang="zh-CN" alt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丝氨酸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) operon</a:t>
            </a:r>
          </a:p>
          <a:p>
            <a:pPr>
              <a:lnSpc>
                <a:spcPct val="125000"/>
              </a:lnSpc>
            </a:pPr>
            <a:r>
              <a:rPr lang="en-US" altLang="zh-CN" sz="2600" b="0" i="0" dirty="0">
                <a:effectLst/>
              </a:rPr>
              <a:t>An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Activator and a Repressor </a:t>
            </a:r>
            <a:r>
              <a:rPr lang="en-US" altLang="zh-CN" sz="2600" b="0" i="0" dirty="0">
                <a:effectLst/>
              </a:rPr>
              <a:t>Together Control the lac Genes</a:t>
            </a:r>
            <a:r>
              <a:rPr lang="en-US" altLang="zh-CN" sz="2600" dirty="0"/>
              <a:t> (</a:t>
            </a:r>
            <a:r>
              <a:rPr lang="en-US" altLang="zh-CN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Factors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Direct RNA Polymerase to Alternative Sets of Promoters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MerR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: Transcriptional Activators That Work</a:t>
            </a:r>
            <a:b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</a:b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by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Allostery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Rather than by Recruitment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Gal Repressor Holds RNA Polymerase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at the Promoter Rather than Excluding It</a:t>
            </a:r>
            <a:endParaRPr lang="en-US" altLang="zh-CN" sz="2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(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61771EC-3195-42E9-9C6D-835BF82D6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19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58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ctrTitle"/>
          </p:nvPr>
        </p:nvSpPr>
        <p:spPr>
          <a:xfrm>
            <a:off x="0" y="1739900"/>
            <a:ext cx="9144000" cy="2597150"/>
          </a:xfrm>
          <a:ln/>
        </p:spPr>
        <p:txBody>
          <a:bodyPr vert="horz" wrap="square" lIns="91440" tIns="45720" rIns="91440" bIns="45720" anchor="ctr" anchorCtr="0"/>
          <a:lstStyle/>
          <a:p>
            <a:pPr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Transcriptional Regulation </a:t>
            </a:r>
            <a:b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Prokaryotes</a:t>
            </a:r>
            <a:b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原核生物转录调控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68062" y="572077"/>
            <a:ext cx="2855913" cy="635000"/>
          </a:xfrm>
        </p:spPr>
        <p:txBody>
          <a:bodyPr vert="horz" wrap="square" lIns="91440" tIns="45720" rIns="91440" bIns="45720" numCol="1" anchor="t" anchorCtr="0" compatLnSpc="1">
            <a:normAutofit fontScale="92500"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Chapter 18</a:t>
            </a:r>
            <a:endParaRPr kumimoji="0" lang="zh-CN" altLang="en-US" sz="4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796" name="副标题 2"/>
          <p:cNvSpPr txBox="1"/>
          <p:nvPr/>
        </p:nvSpPr>
        <p:spPr>
          <a:xfrm>
            <a:off x="3729038" y="5504873"/>
            <a:ext cx="1884362" cy="635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70000"/>
              </a:lnSpc>
              <a:spcBef>
                <a:spcPts val="1000"/>
              </a:spcBef>
              <a:buNone/>
            </a:pPr>
            <a:r>
              <a:rPr lang="en-US" altLang="zh-CN" sz="3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Rui Xiao</a:t>
            </a:r>
            <a:endParaRPr lang="zh-CN" altLang="en-US" sz="3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797" name="灯片编号占位符 4"/>
          <p:cNvSpPr txBox="1">
            <a:spLocks noGrp="1"/>
          </p:cNvSpPr>
          <p:nvPr>
            <p:ph type="sldNum" sz="quarter" idx="4"/>
          </p:nvPr>
        </p:nvSpPr>
        <p:spPr>
          <a:ln/>
        </p:spPr>
        <p:txBody>
          <a:bodyPr/>
          <a:lstStyle/>
          <a:p>
            <a:pPr marL="0" indent="0"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z="1400" b="1" dirty="0">
                <a:solidFill>
                  <a:srgbClr val="000000"/>
                </a:solidFill>
              </a:rPr>
              <a:t>2</a:t>
            </a:fld>
            <a:endParaRPr lang="zh-CN" altLang="en-US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08477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lactose (lac) operon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36120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7201" t="15382" r="2456"/>
          <a:stretch/>
        </p:blipFill>
        <p:spPr>
          <a:xfrm>
            <a:off x="129640" y="1473205"/>
            <a:ext cx="8620125" cy="161036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F7E9DF2-B5CE-439E-B880-F8D1ADF1050D}"/>
              </a:ext>
            </a:extLst>
          </p:cNvPr>
          <p:cNvGrpSpPr/>
          <p:nvPr/>
        </p:nvGrpSpPr>
        <p:grpSpPr>
          <a:xfrm>
            <a:off x="3042189" y="2600485"/>
            <a:ext cx="5924006" cy="3241950"/>
            <a:chOff x="3042189" y="2253347"/>
            <a:chExt cx="5924006" cy="32419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C171824-6E10-4155-B8B6-E3E542866F16}"/>
                </a:ext>
              </a:extLst>
            </p:cNvPr>
            <p:cNvSpPr/>
            <p:nvPr/>
          </p:nvSpPr>
          <p:spPr bwMode="auto">
            <a:xfrm>
              <a:off x="3042189" y="3186755"/>
              <a:ext cx="2250924" cy="46252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ymbol" panose="05050102010706020507" pitchFamily="18" charset="2"/>
                </a:rPr>
                <a:t>b</a:t>
              </a:r>
              <a:r>
                <a:rPr kumimoji="1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-Galactosidase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3331CE8-E36D-48EB-9E91-610193864B50}"/>
                </a:ext>
              </a:extLst>
            </p:cNvPr>
            <p:cNvSpPr/>
            <p:nvPr/>
          </p:nvSpPr>
          <p:spPr bwMode="auto">
            <a:xfrm>
              <a:off x="5419872" y="3186754"/>
              <a:ext cx="1390952" cy="4625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Permease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B6689E-A9FD-4552-BBD6-D2B2AE7BFD0B}"/>
                </a:ext>
              </a:extLst>
            </p:cNvPr>
            <p:cNvSpPr/>
            <p:nvPr/>
          </p:nvSpPr>
          <p:spPr bwMode="auto">
            <a:xfrm>
              <a:off x="6937583" y="3182398"/>
              <a:ext cx="2028612" cy="46252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Transacetylase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050BD4E0-5C5D-4867-959C-A0A24129D791}"/>
                </a:ext>
              </a:extLst>
            </p:cNvPr>
            <p:cNvCxnSpPr/>
            <p:nvPr/>
          </p:nvCxnSpPr>
          <p:spPr bwMode="auto">
            <a:xfrm>
              <a:off x="4317995" y="2253347"/>
              <a:ext cx="0" cy="6451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24C68CB-3FCE-4593-B82F-3545854A4FAF}"/>
                </a:ext>
              </a:extLst>
            </p:cNvPr>
            <p:cNvCxnSpPr/>
            <p:nvPr/>
          </p:nvCxnSpPr>
          <p:spPr bwMode="auto">
            <a:xfrm>
              <a:off x="6115348" y="2253347"/>
              <a:ext cx="0" cy="6451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731D5B7C-62DE-4FA8-BDFE-626DF9BF32E8}"/>
                </a:ext>
              </a:extLst>
            </p:cNvPr>
            <p:cNvCxnSpPr/>
            <p:nvPr/>
          </p:nvCxnSpPr>
          <p:spPr bwMode="auto">
            <a:xfrm>
              <a:off x="7656282" y="2253347"/>
              <a:ext cx="0" cy="6451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5BC5264-63CE-4850-9547-E75E27613A9D}"/>
                </a:ext>
              </a:extLst>
            </p:cNvPr>
            <p:cNvCxnSpPr/>
            <p:nvPr/>
          </p:nvCxnSpPr>
          <p:spPr bwMode="auto">
            <a:xfrm>
              <a:off x="6115348" y="4292613"/>
              <a:ext cx="0" cy="64516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39C8E70-B7B2-440D-B511-46F827FDB6C0}"/>
                </a:ext>
              </a:extLst>
            </p:cNvPr>
            <p:cNvSpPr txBox="1"/>
            <p:nvPr/>
          </p:nvSpPr>
          <p:spPr>
            <a:xfrm>
              <a:off x="4548894" y="5033632"/>
              <a:ext cx="31329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</a:rPr>
                <a:t>Lactose metabolism </a:t>
              </a:r>
              <a:endParaRPr lang="zh-CN" altLang="en-US" sz="2400" dirty="0">
                <a:latin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B6BD67E-5A94-43C6-9672-2BE4756E46DF}"/>
                </a:ext>
              </a:extLst>
            </p:cNvPr>
            <p:cNvSpPr txBox="1"/>
            <p:nvPr/>
          </p:nvSpPr>
          <p:spPr>
            <a:xfrm>
              <a:off x="3305075" y="3708438"/>
              <a:ext cx="17251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ymbol" panose="05050102010706020507" pitchFamily="18" charset="2"/>
                </a:rPr>
                <a:t>b</a:t>
              </a:r>
              <a:r>
                <a:rPr kumimoji="1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-</a:t>
              </a:r>
              <a:r>
                <a:rPr lang="zh-CN" altLang="en-US" sz="2000" b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半乳糖甘酶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A210115-8489-4E49-B1E8-89D52FF7BC6D}"/>
                </a:ext>
              </a:extLst>
            </p:cNvPr>
            <p:cNvSpPr txBox="1"/>
            <p:nvPr/>
          </p:nvSpPr>
          <p:spPr>
            <a:xfrm>
              <a:off x="7346595" y="370843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转乙酰酶</a:t>
              </a: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627FC79-A041-4BE5-BFC5-4255CFAA1E5F}"/>
                </a:ext>
              </a:extLst>
            </p:cNvPr>
            <p:cNvSpPr txBox="1"/>
            <p:nvPr/>
          </p:nvSpPr>
          <p:spPr>
            <a:xfrm>
              <a:off x="5638294" y="372146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通透酶</a:t>
              </a:r>
              <a:endParaRPr lang="zh-CN" altLang="en-US" sz="2000" b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CC120A3A-2D3A-4E1D-9F3B-CC78778C80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20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31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25411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>
              <a:buNone/>
            </a:pPr>
            <a:r>
              <a:rPr lang="en-US" altLang="zh-CN" sz="44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Lactose metabolism </a:t>
            </a:r>
            <a:endParaRPr lang="zh-CN" altLang="en-US" sz="4400" b="1" dirty="0">
              <a:latin typeface="+mn-lt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973FF5F-3E09-4537-AC1D-0C71BB9CFA88}"/>
              </a:ext>
            </a:extLst>
          </p:cNvPr>
          <p:cNvSpPr txBox="1">
            <a:spLocks/>
          </p:cNvSpPr>
          <p:nvPr/>
        </p:nvSpPr>
        <p:spPr>
          <a:xfrm>
            <a:off x="343064" y="1560112"/>
            <a:ext cx="8457867" cy="51724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β-galactosidase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cleaves the sugar lactose into galactose 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半乳糖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glucose</a:t>
            </a:r>
            <a:r>
              <a:rPr lang="en-US" altLang="zh-CN" sz="32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葡萄糖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both of which are used by the cell as energy sources. </a:t>
            </a:r>
          </a:p>
        </p:txBody>
      </p:sp>
      <p:pic>
        <p:nvPicPr>
          <p:cNvPr id="8" name="Picture 2" descr="PPT - Chapter 8 Gene Regulation in Prokaryotes PowerPoint Presentation ...">
            <a:extLst>
              <a:ext uri="{FF2B5EF4-FFF2-40B4-BE49-F238E27FC236}">
                <a16:creationId xmlns:a16="http://schemas.microsoft.com/office/drawing/2014/main" id="{45C428FA-B362-4753-AB01-A62CFDB32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t="29383" r="7037" b="40988"/>
          <a:stretch/>
        </p:blipFill>
        <p:spPr bwMode="auto">
          <a:xfrm>
            <a:off x="267160" y="3552669"/>
            <a:ext cx="8560500" cy="23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694FD1-ACF8-4BBB-B9B0-05BAF93A18FB}"/>
              </a:ext>
            </a:extLst>
          </p:cNvPr>
          <p:cNvSpPr txBox="1"/>
          <p:nvPr/>
        </p:nvSpPr>
        <p:spPr>
          <a:xfrm>
            <a:off x="3180672" y="5082843"/>
            <a:ext cx="219803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Hydrolysis (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水解</a:t>
            </a:r>
            <a:r>
              <a:rPr lang="en-US" altLang="zh-CN" sz="2000" b="1" dirty="0">
                <a:latin typeface="+mn-lt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315A2FF-6B71-478A-8A8D-FEF21FB5D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21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25411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>
              <a:buNone/>
            </a:pPr>
            <a:r>
              <a:rPr lang="en-US" altLang="zh-CN" sz="44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Lactose metabolism </a:t>
            </a:r>
            <a:endParaRPr lang="zh-CN" altLang="en-US" sz="4400" b="1" dirty="0">
              <a:latin typeface="+mn-lt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973FF5F-3E09-4537-AC1D-0C71BB9CFA88}"/>
              </a:ext>
            </a:extLst>
          </p:cNvPr>
          <p:cNvSpPr txBox="1">
            <a:spLocks/>
          </p:cNvSpPr>
          <p:nvPr/>
        </p:nvSpPr>
        <p:spPr>
          <a:xfrm>
            <a:off x="416078" y="1577550"/>
            <a:ext cx="8457867" cy="159237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Lactose permease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 protein that inserts into the cell membrane and transports lactose into the cell. 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C59D8D5-4C6B-4353-9888-5D9C1122A7C9}"/>
              </a:ext>
            </a:extLst>
          </p:cNvPr>
          <p:cNvGrpSpPr/>
          <p:nvPr/>
        </p:nvGrpSpPr>
        <p:grpSpPr>
          <a:xfrm>
            <a:off x="632125" y="3366027"/>
            <a:ext cx="7879749" cy="2571206"/>
            <a:chOff x="632125" y="3366027"/>
            <a:chExt cx="7879749" cy="2571206"/>
          </a:xfrm>
        </p:grpSpPr>
        <p:pic>
          <p:nvPicPr>
            <p:cNvPr id="15362" name="Picture 2" descr="Biology 1107 &gt; Abbott &gt; Flashcards &gt; Bio Exam 2 Ch.17 Review | StudyBlue">
              <a:extLst>
                <a:ext uri="{FF2B5EF4-FFF2-40B4-BE49-F238E27FC236}">
                  <a16:creationId xmlns:a16="http://schemas.microsoft.com/office/drawing/2014/main" id="{136BC253-79F6-4097-A81D-EC3966555C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459" b="5244"/>
            <a:stretch/>
          </p:blipFill>
          <p:spPr bwMode="auto">
            <a:xfrm>
              <a:off x="632125" y="3366027"/>
              <a:ext cx="7879749" cy="2571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iology 1107 &gt; Abbott &gt; Flashcards &gt; Bio Exam 2 Ch.17 Review | StudyBlue">
              <a:extLst>
                <a:ext uri="{FF2B5EF4-FFF2-40B4-BE49-F238E27FC236}">
                  <a16:creationId xmlns:a16="http://schemas.microsoft.com/office/drawing/2014/main" id="{881B31EF-3247-4685-B38A-62F7B5138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411" r="77464" b="15784"/>
            <a:stretch/>
          </p:blipFill>
          <p:spPr bwMode="auto">
            <a:xfrm>
              <a:off x="976113" y="3718561"/>
              <a:ext cx="1775794" cy="269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DCFF71-9FEC-42BD-9D2F-861E39B62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22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28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25411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>
              <a:buNone/>
            </a:pPr>
            <a:r>
              <a:rPr lang="en-US" altLang="zh-CN" sz="4400" b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Lactose metabolism </a:t>
            </a:r>
            <a:endParaRPr lang="zh-CN" altLang="en-US" sz="4400" b="1" dirty="0">
              <a:latin typeface="+mn-lt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8973FF5F-3E09-4537-AC1D-0C71BB9CFA88}"/>
              </a:ext>
            </a:extLst>
          </p:cNvPr>
          <p:cNvSpPr txBox="1">
            <a:spLocks/>
          </p:cNvSpPr>
          <p:nvPr/>
        </p:nvSpPr>
        <p:spPr>
          <a:xfrm>
            <a:off x="343066" y="2171590"/>
            <a:ext cx="8457867" cy="18607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kern="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Thiogalactoside</a:t>
            </a: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硫代半乳糖苷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transacetylase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rids the cell of toxic </a:t>
            </a:r>
            <a:r>
              <a:rPr lang="en-US" altLang="zh-CN" sz="2800" b="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thiogalactosides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that also get transported in by </a:t>
            </a:r>
            <a:r>
              <a:rPr lang="en-US" altLang="zh-CN" sz="2800" kern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permease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zh-CN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3CD566-3160-472C-80DC-AB47E049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0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201614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 Activator and a Repressor </a:t>
            </a:r>
          </a:p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Together Control the lac Genes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445155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134938" y="1533525"/>
            <a:ext cx="8924396" cy="56292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These genes are expressed at high levels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only when lactose is available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 and glucose—the preferred energy source—is not. 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Two regulatory proteins: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CAP</a:t>
            </a:r>
            <a:r>
              <a:rPr lang="en-US" altLang="zh-CN" sz="2800" b="1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800" b="0" i="0" dirty="0">
                <a:solidFill>
                  <a:srgbClr val="231F20"/>
                </a:solidFill>
                <a:effectLst/>
                <a:latin typeface="AdvOT958dcb08.B"/>
              </a:rPr>
              <a:t>CRP </a:t>
            </a:r>
            <a:r>
              <a:rPr lang="en-US" altLang="zh-CN" sz="2800" b="0" i="0" dirty="0">
                <a:solidFill>
                  <a:srgbClr val="231F20"/>
                </a:solidFill>
                <a:effectLst/>
                <a:latin typeface="AdvOTa40bbbbf"/>
              </a:rPr>
              <a:t>(also called </a:t>
            </a:r>
            <a:r>
              <a:rPr lang="en-US" altLang="zh-CN" sz="2800" b="0" i="0" u="sng" dirty="0">
                <a:solidFill>
                  <a:srgbClr val="231F20"/>
                </a:solidFill>
                <a:effectLst/>
                <a:latin typeface="AdvOTa40bbbbf"/>
              </a:rPr>
              <a:t>c</a:t>
            </a:r>
            <a:r>
              <a:rPr lang="en-US" altLang="zh-CN" sz="2800" b="0" i="0" dirty="0">
                <a:solidFill>
                  <a:srgbClr val="231F20"/>
                </a:solidFill>
                <a:effectLst/>
                <a:latin typeface="AdvOTa40bbbbf"/>
              </a:rPr>
              <a:t>AMP </a:t>
            </a:r>
            <a:r>
              <a:rPr lang="en-US" altLang="zh-CN" sz="2800" b="0" i="0" u="sng" dirty="0">
                <a:solidFill>
                  <a:srgbClr val="231F20"/>
                </a:solidFill>
                <a:effectLst/>
                <a:latin typeface="AdvOTa40bbbbf"/>
              </a:rPr>
              <a:t>r</a:t>
            </a:r>
            <a:r>
              <a:rPr lang="en-US" altLang="zh-CN" sz="2800" b="0" i="0" dirty="0">
                <a:solidFill>
                  <a:srgbClr val="231F20"/>
                </a:solidFill>
                <a:effectLst/>
                <a:latin typeface="AdvOTa40bbbbf"/>
              </a:rPr>
              <a:t>eceptor </a:t>
            </a:r>
            <a:r>
              <a:rPr lang="en-US" altLang="zh-CN" sz="2800" b="0" i="0" u="sng" dirty="0">
                <a:solidFill>
                  <a:srgbClr val="231F20"/>
                </a:solidFill>
                <a:effectLst/>
                <a:latin typeface="AdvOTa40bbbbf"/>
              </a:rPr>
              <a:t>p</a:t>
            </a:r>
            <a:r>
              <a:rPr lang="en-US" altLang="zh-CN" sz="2800" b="0" i="0" dirty="0">
                <a:solidFill>
                  <a:srgbClr val="231F20"/>
                </a:solidFill>
                <a:effectLst/>
                <a:latin typeface="AdvOTa40bbbbf"/>
              </a:rPr>
              <a:t>rotein)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], an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activator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 binds to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CAP site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;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800" b="1" dirty="0">
                <a:ea typeface="微软雅黑" panose="020B0503020204020204" pitchFamily="34" charset="-122"/>
              </a:rPr>
              <a:t>   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Lac repressor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(</a:t>
            </a:r>
            <a:r>
              <a:rPr lang="en-US" altLang="zh-CN" sz="2800" i="0" dirty="0">
                <a:solidFill>
                  <a:srgbClr val="231F20"/>
                </a:solidFill>
                <a:effectLst/>
              </a:rPr>
              <a:t>encoded by the </a:t>
            </a:r>
            <a:r>
              <a:rPr lang="en-US" altLang="zh-CN" sz="2800" i="0" dirty="0" err="1">
                <a:solidFill>
                  <a:srgbClr val="231F20"/>
                </a:solidFill>
                <a:effectLst/>
              </a:rPr>
              <a:t>lacI</a:t>
            </a:r>
            <a:r>
              <a:rPr lang="en-US" altLang="zh-CN" sz="2800" i="0" dirty="0">
                <a:solidFill>
                  <a:srgbClr val="231F20"/>
                </a:solidFill>
                <a:effectLst/>
              </a:rPr>
              <a:t> gene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) binds to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800" dirty="0">
                <a:ea typeface="微软雅黑" panose="020B0503020204020204" pitchFamily="34" charset="-122"/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the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operator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CAP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mediates the effect of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glucose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 whereas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Lac repressor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mediates the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lactose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signal.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BC4D24-05CB-4D00-A1AE-A971C1F53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6933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Orchestrating the Expression </a:t>
            </a:r>
          </a:p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</a:t>
            </a:r>
            <a:r>
              <a:rPr lang="en-US" altLang="zh-CN" sz="3600" b="1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genes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12" y="1323975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0140" y="1439867"/>
            <a:ext cx="5773735" cy="5214933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35287DD-6CFE-4430-90BD-9B3618087557}"/>
              </a:ext>
            </a:extLst>
          </p:cNvPr>
          <p:cNvGrpSpPr/>
          <p:nvPr/>
        </p:nvGrpSpPr>
        <p:grpSpPr>
          <a:xfrm>
            <a:off x="5164677" y="4588937"/>
            <a:ext cx="3886186" cy="995361"/>
            <a:chOff x="5164677" y="4284134"/>
            <a:chExt cx="3886186" cy="995361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00ED636-8FA3-488A-8C31-85A49C69B802}"/>
                </a:ext>
              </a:extLst>
            </p:cNvPr>
            <p:cNvSpPr txBox="1"/>
            <p:nvPr/>
          </p:nvSpPr>
          <p:spPr>
            <a:xfrm>
              <a:off x="5537203" y="4284134"/>
              <a:ext cx="3513660" cy="99536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68580" tIns="34290" rIns="68580" bIns="34290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solidFill>
                    <a:schemeClr val="tx1"/>
                  </a:solidFill>
                  <a:ea typeface="微软雅黑" panose="020B0503020204020204" pitchFamily="34" charset="-122"/>
                  <a:sym typeface="+mn-ea"/>
                </a:rPr>
                <a:t>CAP and lac repressor </a:t>
              </a:r>
            </a:p>
            <a:p>
              <a:pPr marL="0" lvl="0" indent="0" eaLnBrk="1" hangingPunct="1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altLang="zh-CN" sz="2400" b="1" dirty="0">
                  <a:ea typeface="微软雅黑" panose="020B0503020204020204" pitchFamily="34" charset="-122"/>
                  <a:sym typeface="+mn-ea"/>
                </a:rPr>
                <a:t>have</a:t>
              </a:r>
              <a:r>
                <a:rPr lang="en-US" altLang="zh-CN" sz="2400" b="1" dirty="0">
                  <a:solidFill>
                    <a:schemeClr val="tx1"/>
                  </a:solidFill>
                  <a:ea typeface="微软雅黑" panose="020B0503020204020204" pitchFamily="34" charset="-122"/>
                  <a:sym typeface="+mn-ea"/>
                </a:rPr>
                <a:t> opposing effects </a:t>
              </a:r>
            </a:p>
          </p:txBody>
        </p:sp>
        <p:sp>
          <p:nvSpPr>
            <p:cNvPr id="2" name="箭头: 右 1">
              <a:extLst>
                <a:ext uri="{FF2B5EF4-FFF2-40B4-BE49-F238E27FC236}">
                  <a16:creationId xmlns:a16="http://schemas.microsoft.com/office/drawing/2014/main" id="{45BF4ADF-EB7C-4071-BF8D-E1ACFAD318F6}"/>
                </a:ext>
              </a:extLst>
            </p:cNvPr>
            <p:cNvSpPr/>
            <p:nvPr/>
          </p:nvSpPr>
          <p:spPr bwMode="auto">
            <a:xfrm>
              <a:off x="5164677" y="4588931"/>
              <a:ext cx="338667" cy="37253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698DACD-D479-43F0-8FCC-BF0C0CC06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59269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a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repressor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works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 the</a:t>
            </a:r>
            <a:r>
              <a:rPr lang="en-US" altLang="zh-CN" sz="3600" b="1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lac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operon?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64696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内容占位符 3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8598" y="1252538"/>
            <a:ext cx="8686800" cy="1641475"/>
          </a:xfrm>
          <a:prstGeom prst="rect">
            <a:avLst/>
          </a:prstGeom>
        </p:spPr>
      </p:pic>
      <p:sp>
        <p:nvSpPr>
          <p:cNvPr id="7" name="内容占位符 1">
            <a:extLst>
              <a:ext uri="{FF2B5EF4-FFF2-40B4-BE49-F238E27FC236}">
                <a16:creationId xmlns:a16="http://schemas.microsoft.com/office/drawing/2014/main" id="{B34431CA-EF76-445B-B7AC-BD3F12D19795}"/>
              </a:ext>
            </a:extLst>
          </p:cNvPr>
          <p:cNvSpPr txBox="1">
            <a:spLocks/>
          </p:cNvSpPr>
          <p:nvPr/>
        </p:nvSpPr>
        <p:spPr>
          <a:xfrm>
            <a:off x="592349" y="4164009"/>
            <a:ext cx="8035184" cy="2253721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0" kern="0" dirty="0">
                <a:ea typeface="微软雅黑" panose="020B0503020204020204" pitchFamily="34" charset="-122"/>
              </a:rPr>
              <a:t>The </a:t>
            </a:r>
            <a:r>
              <a:rPr lang="en-US" altLang="zh-CN" sz="2400" kern="0" dirty="0">
                <a:solidFill>
                  <a:srgbClr val="0000FF"/>
                </a:solidFill>
                <a:ea typeface="微软雅黑" panose="020B0503020204020204" pitchFamily="34" charset="-122"/>
              </a:rPr>
              <a:t>lac operator</a:t>
            </a:r>
            <a:r>
              <a:rPr lang="en-US" altLang="zh-CN" sz="2400" b="1" kern="0" dirty="0">
                <a:ea typeface="微软雅黑" panose="020B0503020204020204" pitchFamily="34" charset="-122"/>
              </a:rPr>
              <a:t>:</a:t>
            </a:r>
            <a:r>
              <a:rPr lang="en-US" altLang="zh-CN" sz="2400" b="0" kern="0" dirty="0">
                <a:ea typeface="微软雅黑" panose="020B0503020204020204" pitchFamily="34" charset="-122"/>
              </a:rPr>
              <a:t> This 21-bp sequence is two fold symmetric and is recognized by two subunits of </a:t>
            </a:r>
            <a:r>
              <a:rPr lang="en-US" altLang="zh-CN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Lac repressor</a:t>
            </a:r>
            <a:r>
              <a:rPr lang="en-US" altLang="zh-CN" sz="2400" b="0" kern="0" dirty="0">
                <a:ea typeface="微软雅黑" panose="020B0503020204020204" pitchFamily="34" charset="-122"/>
              </a:rPr>
              <a:t>, one binding to each half-site. </a:t>
            </a:r>
          </a:p>
          <a:p>
            <a:r>
              <a:rPr lang="en-US" altLang="zh-CN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The lac operator overlaps the promoter</a:t>
            </a:r>
            <a:r>
              <a:rPr lang="en-US" altLang="zh-CN" sz="2400" b="0" kern="0" dirty="0">
                <a:ea typeface="微软雅黑" panose="020B0503020204020204" pitchFamily="34" charset="-122"/>
              </a:rPr>
              <a:t>, enabling repressor-mediated </a:t>
            </a:r>
            <a:r>
              <a:rPr lang="en-US" altLang="zh-CN" sz="2400" b="0" i="0" dirty="0">
                <a:solidFill>
                  <a:srgbClr val="231F20"/>
                </a:solidFill>
                <a:effectLst/>
              </a:rPr>
              <a:t>blocking RNA polymerase binding to promoter.</a:t>
            </a:r>
            <a:br>
              <a:rPr lang="en-US" altLang="zh-CN" sz="1400" dirty="0"/>
            </a:br>
            <a:endParaRPr lang="en-US" altLang="zh-CN" sz="2400" b="0" kern="0" dirty="0"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1FAAC07-6DE3-405C-857A-0DB2D8E31241}"/>
              </a:ext>
            </a:extLst>
          </p:cNvPr>
          <p:cNvGrpSpPr/>
          <p:nvPr/>
        </p:nvGrpSpPr>
        <p:grpSpPr>
          <a:xfrm>
            <a:off x="5317067" y="2717798"/>
            <a:ext cx="2660120" cy="1420813"/>
            <a:chOff x="5317067" y="2937933"/>
            <a:chExt cx="2660120" cy="142081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5247EDB-A0F5-4028-86A7-6A58BF1A1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17067" y="3387709"/>
              <a:ext cx="2660120" cy="971037"/>
            </a:xfrm>
            <a:prstGeom prst="rect">
              <a:avLst/>
            </a:prstGeom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F7ECBED-A938-4107-A48B-8DF482550F57}"/>
                </a:ext>
              </a:extLst>
            </p:cNvPr>
            <p:cNvCxnSpPr/>
            <p:nvPr/>
          </p:nvCxnSpPr>
          <p:spPr bwMode="auto">
            <a:xfrm flipH="1">
              <a:off x="5503333" y="2937933"/>
              <a:ext cx="296334" cy="55033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B7F6FEE-58C4-452A-B41B-EC3FA0B558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543800" y="2937933"/>
              <a:ext cx="372533" cy="59541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17AC68-8381-450C-B54F-234B72640442}"/>
              </a:ext>
            </a:extLst>
          </p:cNvPr>
          <p:cNvGrpSpPr/>
          <p:nvPr/>
        </p:nvGrpSpPr>
        <p:grpSpPr>
          <a:xfrm>
            <a:off x="330724" y="2868617"/>
            <a:ext cx="4613818" cy="660394"/>
            <a:chOff x="330724" y="2868617"/>
            <a:chExt cx="4613818" cy="660394"/>
          </a:xfrm>
        </p:grpSpPr>
        <p:pic>
          <p:nvPicPr>
            <p:cNvPr id="14" name="内容占位符 2">
              <a:extLst>
                <a:ext uri="{FF2B5EF4-FFF2-40B4-BE49-F238E27FC236}">
                  <a16:creationId xmlns:a16="http://schemas.microsoft.com/office/drawing/2014/main" id="{3E4309EE-06F0-4520-A55D-F0FA8570D1E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7"/>
            <a:srcRect l="26248" t="52593" b="34743"/>
            <a:stretch/>
          </p:blipFill>
          <p:spPr>
            <a:xfrm>
              <a:off x="330724" y="2868617"/>
              <a:ext cx="4258208" cy="66039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2FDD6699-14EB-4C3A-AD2B-233EB95EBD57}"/>
                </a:ext>
              </a:extLst>
            </p:cNvPr>
            <p:cNvSpPr/>
            <p:nvPr/>
          </p:nvSpPr>
          <p:spPr bwMode="auto">
            <a:xfrm flipH="1">
              <a:off x="4588932" y="3126949"/>
              <a:ext cx="355610" cy="37253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E5465163-403B-4518-A2F8-4DF6009C3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26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2">
            <a:extLst>
              <a:ext uri="{FF2B5EF4-FFF2-40B4-BE49-F238E27FC236}">
                <a16:creationId xmlns:a16="http://schemas.microsoft.com/office/drawing/2014/main" id="{0D794CC7-20A8-41E8-8F77-B0C3EF5965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b="50654"/>
          <a:stretch/>
        </p:blipFill>
        <p:spPr>
          <a:xfrm>
            <a:off x="1685132" y="1075798"/>
            <a:ext cx="5773735" cy="25733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C4912E3-4C35-4FD2-9FF1-9F90C9236334}"/>
              </a:ext>
            </a:extLst>
          </p:cNvPr>
          <p:cNvSpPr txBox="1"/>
          <p:nvPr/>
        </p:nvSpPr>
        <p:spPr>
          <a:xfrm>
            <a:off x="0" y="0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Basal expression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of the </a:t>
            </a:r>
            <a:r>
              <a:rPr lang="en-US" altLang="zh-CN" sz="3600" b="1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genes</a:t>
            </a: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49A5B086-A9C8-4690-BC46-655F9542BCA6}"/>
              </a:ext>
            </a:extLst>
          </p:cNvPr>
          <p:cNvCxnSpPr/>
          <p:nvPr/>
        </p:nvCxnSpPr>
        <p:spPr>
          <a:xfrm>
            <a:off x="0" y="993775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01293979-EE8A-40B2-AFE3-AA7408BCFC56}"/>
              </a:ext>
            </a:extLst>
          </p:cNvPr>
          <p:cNvSpPr txBox="1">
            <a:spLocks/>
          </p:cNvSpPr>
          <p:nvPr/>
        </p:nvSpPr>
        <p:spPr>
          <a:xfrm>
            <a:off x="503766" y="3756870"/>
            <a:ext cx="8136466" cy="30587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0" i="0" dirty="0">
                <a:solidFill>
                  <a:srgbClr val="FF0000"/>
                </a:solidFill>
                <a:effectLst/>
              </a:rPr>
              <a:t>RNA polymerase binds the lac promoter </a:t>
            </a:r>
            <a:r>
              <a:rPr lang="en-US" altLang="zh-CN" sz="24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poorly in the absence of CAP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even when there is no functional repressor present.  </a:t>
            </a:r>
          </a:p>
          <a:p>
            <a:pPr>
              <a:lnSpc>
                <a:spcPct val="120000"/>
              </a:lnSpc>
            </a:pP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This is because </a:t>
            </a:r>
            <a:r>
              <a:rPr lang="en-US" altLang="zh-CN" sz="24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sequence of the –35 region of the </a:t>
            </a:r>
            <a:r>
              <a:rPr lang="en-US" altLang="zh-CN" sz="2400" b="0" i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 </a:t>
            </a:r>
            <a:r>
              <a:rPr lang="en-US" altLang="zh-CN" sz="24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promoter is not optimal for its binding, and the promoter lacks an UP-element</a:t>
            </a:r>
            <a:r>
              <a:rPr lang="en-US" altLang="zh-CN" sz="2400" b="0" kern="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lang="en-US" altLang="zh-CN" sz="24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A044D-9402-493C-A1B8-1DE72810A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228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222482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878681" y="3596218"/>
            <a:ext cx="7386635" cy="3248025"/>
          </a:xfrm>
        </p:spPr>
        <p:txBody>
          <a:bodyPr/>
          <a:lstStyle/>
          <a:p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CAP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 binds as a dimer to a site (</a:t>
            </a:r>
            <a:r>
              <a:rPr lang="en-US" altLang="zh-CN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CAP site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) ~60 bp upstream of the start site of transcription. </a:t>
            </a:r>
          </a:p>
          <a:p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Upon binding, 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CAP helps polymerase bind to the promoter by interacting with the enzyme and recruiting it to the promoter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. </a:t>
            </a:r>
          </a:p>
          <a:p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This cooperative binding 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stabilizes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 the binding of polymerase to the promoter.</a:t>
            </a:r>
          </a:p>
        </p:txBody>
      </p:sp>
      <p:pic>
        <p:nvPicPr>
          <p:cNvPr id="5" name="内容占位符 2">
            <a:extLst>
              <a:ext uri="{FF2B5EF4-FFF2-40B4-BE49-F238E27FC236}">
                <a16:creationId xmlns:a16="http://schemas.microsoft.com/office/drawing/2014/main" id="{11084519-6031-4AD3-861B-4CC68D11EB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25076" t="70289"/>
          <a:stretch/>
        </p:blipFill>
        <p:spPr>
          <a:xfrm>
            <a:off x="1712342" y="1338211"/>
            <a:ext cx="5719315" cy="204845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6F0C2B6-92B9-4EF4-8242-90D27DB605D7}"/>
              </a:ext>
            </a:extLst>
          </p:cNvPr>
          <p:cNvSpPr txBox="1"/>
          <p:nvPr/>
        </p:nvSpPr>
        <p:spPr>
          <a:xfrm>
            <a:off x="0" y="59269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an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activator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works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on the</a:t>
            </a:r>
            <a:r>
              <a:rPr lang="en-US" altLang="zh-CN" sz="3600" b="1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lac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operon?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FD3368-6B95-463A-8B6E-AB9860ECFB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28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222482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6F0C2B6-92B9-4EF4-8242-90D27DB605D7}"/>
              </a:ext>
            </a:extLst>
          </p:cNvPr>
          <p:cNvSpPr txBox="1"/>
          <p:nvPr/>
        </p:nvSpPr>
        <p:spPr>
          <a:xfrm>
            <a:off x="0" y="110071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</a:t>
            </a:r>
            <a:r>
              <a:rPr lang="en-US" altLang="zh-CN" sz="3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 recruits RNA polymerase</a:t>
            </a:r>
            <a:r>
              <a:rPr lang="en-US" altLang="zh-CN" sz="3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BE9093-BBE6-4A57-A6AA-04E814E5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43" y="1459603"/>
            <a:ext cx="6173114" cy="257047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97D74F54-D205-42B5-8A45-AE3D3A09A73A}"/>
              </a:ext>
            </a:extLst>
          </p:cNvPr>
          <p:cNvSpPr txBox="1">
            <a:spLocks/>
          </p:cNvSpPr>
          <p:nvPr/>
        </p:nvSpPr>
        <p:spPr>
          <a:xfrm>
            <a:off x="304165" y="4207932"/>
            <a:ext cx="8687435" cy="22775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0" kern="0" dirty="0">
                <a:ea typeface="微软雅黑" panose="020B0503020204020204" pitchFamily="34" charset="-122"/>
              </a:rPr>
              <a:t>At the</a:t>
            </a:r>
            <a:r>
              <a:rPr lang="en-US" altLang="zh-CN" sz="2800" b="0" i="1" kern="0" dirty="0">
                <a:ea typeface="微软雅黑" panose="020B0503020204020204" pitchFamily="34" charset="-122"/>
              </a:rPr>
              <a:t> lac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promoter, where there is no UP-element, </a:t>
            </a:r>
            <a:r>
              <a:rPr lang="en-US" altLang="zh-CN" sz="2800" b="0" kern="0" dirty="0"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the </a:t>
            </a:r>
            <a:r>
              <a:rPr lang="en-US" altLang="zh-CN" sz="280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carboxy terminal domain (CTD) </a:t>
            </a:r>
            <a:r>
              <a:rPr lang="en-US" altLang="zh-CN" sz="28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of the </a:t>
            </a:r>
            <a:r>
              <a:rPr lang="en-US" altLang="zh-CN" sz="2800" kern="0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α</a:t>
            </a:r>
            <a:r>
              <a:rPr lang="en-US" altLang="zh-CN" sz="2800" b="0" kern="0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kern="0" dirty="0">
                <a:solidFill>
                  <a:srgbClr val="FF0000"/>
                </a:solidFill>
                <a:ea typeface="微软雅黑" panose="020B0503020204020204" pitchFamily="34" charset="-122"/>
              </a:rPr>
              <a:t>subunit </a:t>
            </a:r>
            <a:r>
              <a:rPr lang="en-US" altLang="zh-CN" sz="28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of RNA polymerase binds to </a:t>
            </a:r>
            <a:r>
              <a:rPr lang="en-US" altLang="zh-CN" sz="280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CAP</a:t>
            </a:r>
            <a:r>
              <a:rPr lang="en-US" altLang="zh-CN" sz="28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and adjacent DNA instead.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4530A5-B45D-40C0-94F9-7BF8C19C6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29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80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/>
          </p:cNvSpPr>
          <p:nvPr>
            <p:ph idx="1"/>
          </p:nvPr>
        </p:nvSpPr>
        <p:spPr>
          <a:xfrm>
            <a:off x="234950" y="1798638"/>
            <a:ext cx="8645525" cy="4216400"/>
          </a:xfrm>
          <a:ln w="38100"/>
        </p:spPr>
        <p:txBody>
          <a:bodyPr vert="horz" wrap="square" lIns="91440" tIns="45720" rIns="91440" bIns="45720" anchor="t" anchorCtr="0"/>
          <a:lstStyle/>
          <a:p>
            <a:pPr marL="533400" indent="-533400">
              <a:lnSpc>
                <a:spcPct val="130000"/>
              </a:lnSpc>
              <a:buClr>
                <a:srgbClr val="0000FF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rgbClr val="0000FF"/>
                </a:solidFill>
              </a:rPr>
              <a:t>Principles of transcriptional regulation   </a:t>
            </a: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转录调控的基本原理</a:t>
            </a:r>
            <a:endParaRPr lang="en-US" altLang="zh-CN" b="1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533400" indent="-533400">
              <a:lnSpc>
                <a:spcPct val="130000"/>
              </a:lnSpc>
              <a:buClr>
                <a:srgbClr val="0000FF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rgbClr val="0000FF"/>
                </a:solidFill>
              </a:rPr>
              <a:t>Regulation of transcription initiation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en-US" altLang="zh-CN" b="1" dirty="0">
                <a:solidFill>
                  <a:srgbClr val="0000FF"/>
                </a:solidFill>
              </a:rPr>
              <a:t>examples from prokaryotes  </a:t>
            </a: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转录起始调控</a:t>
            </a:r>
            <a:endParaRPr lang="en-US" altLang="zh-CN" sz="2400" b="1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marL="533400" indent="-533400" algn="just">
              <a:lnSpc>
                <a:spcPct val="130000"/>
              </a:lnSpc>
              <a:buClr>
                <a:srgbClr val="0000FF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rgbClr val="0000FF"/>
                </a:solidFill>
              </a:rPr>
              <a:t>The case of bacteriophage</a:t>
            </a:r>
            <a:r>
              <a:rPr lang="en-US" altLang="zh-CN" b="1" dirty="0">
                <a:solidFill>
                  <a:srgbClr val="0000FF"/>
                </a:solidFill>
                <a:latin typeface="Symbol" panose="05050102010706020507" pitchFamily="18" charset="2"/>
              </a:rPr>
              <a:t> l: </a:t>
            </a:r>
            <a:r>
              <a:rPr lang="en-US" altLang="zh-CN" b="1" dirty="0">
                <a:solidFill>
                  <a:srgbClr val="0000FF"/>
                </a:solidFill>
              </a:rPr>
              <a:t>layers of regulation  </a:t>
            </a:r>
            <a:r>
              <a:rPr lang="zh-CN" altLang="en-US" sz="2400" b="1" dirty="0">
                <a:solidFill>
                  <a:srgbClr val="0000FF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噬菌体</a:t>
            </a:r>
            <a:r>
              <a:rPr lang="en-US" altLang="zh-CN" sz="2400" b="1" dirty="0">
                <a:solidFill>
                  <a:srgbClr val="0000FF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l: </a:t>
            </a:r>
            <a:r>
              <a:rPr lang="zh-CN" altLang="en-US" sz="2400" b="1" dirty="0">
                <a:solidFill>
                  <a:srgbClr val="0000FF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多层次的转录调控</a:t>
            </a:r>
          </a:p>
        </p:txBody>
      </p:sp>
      <p:sp>
        <p:nvSpPr>
          <p:cNvPr id="35843" name="Title 1"/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97487B-A90F-47F8-841A-1D9012D44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0"/>
            <a:ext cx="9144000" cy="1427163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 and Lac Repressor Bind DNA Using a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Helix-Turn-Helix Motif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5033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31800" y="1728996"/>
            <a:ext cx="8475133" cy="2076560"/>
          </a:xfrm>
        </p:spPr>
        <p:txBody>
          <a:bodyPr/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T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he 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recognition helix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—fits into the 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major groove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of the DNA.</a:t>
            </a:r>
          </a:p>
          <a:p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Lac repressor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binds as a 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tetramer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but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 CAP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binds as a 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dimer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.</a:t>
            </a:r>
          </a:p>
        </p:txBody>
      </p:sp>
      <p:pic>
        <p:nvPicPr>
          <p:cNvPr id="5" name="内容占位符 2">
            <a:extLst>
              <a:ext uri="{FF2B5EF4-FFF2-40B4-BE49-F238E27FC236}">
                <a16:creationId xmlns:a16="http://schemas.microsoft.com/office/drawing/2014/main" id="{227A7E07-4A9F-4F68-A1A7-E42B03E76E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4744" t="2579" r="7781" b="7866"/>
          <a:stretch/>
        </p:blipFill>
        <p:spPr>
          <a:xfrm>
            <a:off x="1523999" y="3712423"/>
            <a:ext cx="6096001" cy="292544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3220C60-E477-49C2-A5C7-36D664633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30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0548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does </a:t>
            </a:r>
            <a:r>
              <a:rPr lang="en-US" altLang="zh-CN" sz="3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lactose</a:t>
            </a: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control the lac operon?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71575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5"/>
          <a:srcRect r="74338"/>
          <a:stretch/>
        </p:blipFill>
        <p:spPr>
          <a:xfrm>
            <a:off x="1270007" y="1295928"/>
            <a:ext cx="1481661" cy="52149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F42C9C6-3BA6-4B04-B1E6-25941689A030}"/>
              </a:ext>
            </a:extLst>
          </p:cNvPr>
          <p:cNvSpPr/>
          <p:nvPr/>
        </p:nvSpPr>
        <p:spPr bwMode="auto">
          <a:xfrm>
            <a:off x="1270008" y="2920993"/>
            <a:ext cx="1405460" cy="3200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E40F4783-9C85-4CD9-98FB-E45140EB1E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l="24489"/>
          <a:stretch/>
        </p:blipFill>
        <p:spPr>
          <a:xfrm>
            <a:off x="3595771" y="1304661"/>
            <a:ext cx="4359807" cy="521493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3ACE0E-7EF6-4F7C-A50D-65620BB7CD0F}"/>
              </a:ext>
            </a:extLst>
          </p:cNvPr>
          <p:cNvSpPr txBox="1"/>
          <p:nvPr/>
        </p:nvSpPr>
        <p:spPr>
          <a:xfrm>
            <a:off x="2994196" y="3821773"/>
            <a:ext cx="4411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04A2AA4F-18B6-4F93-9955-0D8566E3784C}"/>
              </a:ext>
            </a:extLst>
          </p:cNvPr>
          <p:cNvSpPr/>
          <p:nvPr/>
        </p:nvSpPr>
        <p:spPr bwMode="auto">
          <a:xfrm>
            <a:off x="2850704" y="4326461"/>
            <a:ext cx="728133" cy="406396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68503702-B3ED-4B3C-890D-51028A137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31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132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BB15ED-3703-4D27-84CB-B87EEC7CA1C8}"/>
              </a:ext>
            </a:extLst>
          </p:cNvPr>
          <p:cNvSpPr txBox="1"/>
          <p:nvPr/>
        </p:nvSpPr>
        <p:spPr>
          <a:xfrm>
            <a:off x="0" y="-1693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does </a:t>
            </a:r>
            <a:r>
              <a:rPr lang="en-US" altLang="zh-CN" sz="3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lactose</a:t>
            </a: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control the lac operon?</a:t>
            </a: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EB280A04-24C3-47ED-A7AA-2D4003888412}"/>
              </a:ext>
            </a:extLst>
          </p:cNvPr>
          <p:cNvCxnSpPr/>
          <p:nvPr/>
        </p:nvCxnSpPr>
        <p:spPr>
          <a:xfrm>
            <a:off x="0" y="93450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FEB9CE14-727D-47E9-9973-39FF5D14A147}"/>
              </a:ext>
            </a:extLst>
          </p:cNvPr>
          <p:cNvSpPr txBox="1">
            <a:spLocks/>
          </p:cNvSpPr>
          <p:nvPr/>
        </p:nvSpPr>
        <p:spPr>
          <a:xfrm>
            <a:off x="344036" y="994593"/>
            <a:ext cx="8491972" cy="149005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kern="0" dirty="0">
                <a:ea typeface="微软雅黑" panose="020B0503020204020204" pitchFamily="34" charset="-122"/>
              </a:rPr>
              <a:t>Expression of the </a:t>
            </a:r>
            <a:r>
              <a:rPr lang="en-US" altLang="zh-CN" sz="2800" b="0" i="1" kern="0" dirty="0">
                <a:ea typeface="微软雅黑" panose="020B0503020204020204" pitchFamily="34" charset="-122"/>
              </a:rPr>
              <a:t>lac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 genes is leaky, ensuring </a:t>
            </a:r>
            <a:r>
              <a:rPr lang="en-US" altLang="zh-CN" sz="2800" b="0" kern="0" dirty="0">
                <a:solidFill>
                  <a:srgbClr val="0000FF"/>
                </a:solidFill>
                <a:ea typeface="微软雅黑" panose="020B0503020204020204" pitchFamily="34" charset="-122"/>
              </a:rPr>
              <a:t>a low level of β-galactosidase in the cell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even in the absence of lactose.</a:t>
            </a:r>
          </a:p>
        </p:txBody>
      </p:sp>
      <p:pic>
        <p:nvPicPr>
          <p:cNvPr id="13314" name="Picture 2" descr="Î²- galactosidase , also called">
            <a:extLst>
              <a:ext uri="{FF2B5EF4-FFF2-40B4-BE49-F238E27FC236}">
                <a16:creationId xmlns:a16="http://schemas.microsoft.com/office/drawing/2014/main" id="{F67FBA1C-8126-4369-A1BC-AF2D9B8B8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9335" r="3547" b="17343"/>
          <a:stretch/>
        </p:blipFill>
        <p:spPr bwMode="auto">
          <a:xfrm>
            <a:off x="1140017" y="2350002"/>
            <a:ext cx="6900011" cy="39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57612C-E72E-491B-A22E-2E9E618CF09E}"/>
              </a:ext>
            </a:extLst>
          </p:cNvPr>
          <p:cNvSpPr txBox="1"/>
          <p:nvPr/>
        </p:nvSpPr>
        <p:spPr>
          <a:xfrm>
            <a:off x="3134749" y="6307282"/>
            <a:ext cx="1091812" cy="4764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异乳糖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500DCE-ECA6-46D4-A3B6-B81EE2DD9856}"/>
              </a:ext>
            </a:extLst>
          </p:cNvPr>
          <p:cNvSpPr/>
          <p:nvPr/>
        </p:nvSpPr>
        <p:spPr bwMode="auto">
          <a:xfrm>
            <a:off x="2758568" y="4164746"/>
            <a:ext cx="1813432" cy="26190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C13D1C7-CFC8-4742-93EA-46805D834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32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5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76530"/>
            <a:ext cx="955548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inducer of the </a:t>
            </a:r>
            <a:r>
              <a:rPr lang="en-US" altLang="zh-CN" sz="3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operon is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allolactose (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异乳糖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449174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 rotWithShape="1">
          <a:blip r:embed="rId5"/>
          <a:srcRect r="59131" b="41389"/>
          <a:stretch/>
        </p:blipFill>
        <p:spPr>
          <a:xfrm>
            <a:off x="338667" y="2615356"/>
            <a:ext cx="3202940" cy="2491738"/>
          </a:xfrm>
          <a:prstGeom prst="rect">
            <a:avLst/>
          </a:prstGeom>
        </p:spPr>
      </p:pic>
      <p:pic>
        <p:nvPicPr>
          <p:cNvPr id="5" name="内容占位符 2">
            <a:extLst>
              <a:ext uri="{FF2B5EF4-FFF2-40B4-BE49-F238E27FC236}">
                <a16:creationId xmlns:a16="http://schemas.microsoft.com/office/drawing/2014/main" id="{72BF35CD-6A83-4B7A-B9E5-8C24C55369E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l="47236" r="10848" b="41389"/>
          <a:stretch/>
        </p:blipFill>
        <p:spPr>
          <a:xfrm>
            <a:off x="5602395" y="2615356"/>
            <a:ext cx="3285067" cy="2491738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536CDE6-6FB2-43D5-9228-B99D9579D3B0}"/>
              </a:ext>
            </a:extLst>
          </p:cNvPr>
          <p:cNvCxnSpPr/>
          <p:nvPr/>
        </p:nvCxnSpPr>
        <p:spPr bwMode="auto">
          <a:xfrm>
            <a:off x="3677920" y="3861225"/>
            <a:ext cx="169333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80EDCE6-C154-4E73-BFE7-1AE3B6689BAA}"/>
              </a:ext>
            </a:extLst>
          </p:cNvPr>
          <p:cNvSpPr txBox="1"/>
          <p:nvPr/>
        </p:nvSpPr>
        <p:spPr>
          <a:xfrm>
            <a:off x="3568698" y="3341027"/>
            <a:ext cx="223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</a:rPr>
              <a:t>b</a:t>
            </a: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-</a:t>
            </a: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rPr>
              <a:t>Galactosidase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D52337-C105-44A9-935F-05900A875D4D}"/>
              </a:ext>
            </a:extLst>
          </p:cNvPr>
          <p:cNvSpPr txBox="1"/>
          <p:nvPr/>
        </p:nvSpPr>
        <p:spPr>
          <a:xfrm>
            <a:off x="3409526" y="4012092"/>
            <a:ext cx="2230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 err="1">
                <a:solidFill>
                  <a:srgbClr val="0000FF"/>
                </a:solidFill>
                <a:latin typeface="+mn-lt"/>
              </a:rPr>
              <a:t>transglycosylation</a:t>
            </a:r>
            <a:endParaRPr lang="zh-CN" altLang="en-US" sz="2000" b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AB393C-2E47-4809-B8A3-6E6B85491374}"/>
              </a:ext>
            </a:extLst>
          </p:cNvPr>
          <p:cNvSpPr txBox="1"/>
          <p:nvPr/>
        </p:nvSpPr>
        <p:spPr>
          <a:xfrm>
            <a:off x="3772749" y="4442204"/>
            <a:ext cx="1555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转糖基作用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CA57B3B-5FFD-455E-8C03-154D187FD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23463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Activities of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 Repressor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Are Controlled Allosterically by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Allolactose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54527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1600200"/>
            <a:ext cx="7987553" cy="1527201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In the absence of allolactose, the repressor is present in a form that binds its site on DNA (and so keeps the </a:t>
            </a:r>
            <a:r>
              <a:rPr lang="en-US" altLang="zh-CN" sz="2800" i="1" dirty="0">
                <a:solidFill>
                  <a:schemeClr val="tx1"/>
                </a:solidFill>
                <a:ea typeface="微软雅黑" panose="020B0503020204020204" pitchFamily="34" charset="-122"/>
              </a:rPr>
              <a:t>lac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genes switched off ).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64B720-D641-4182-B8C6-11661E234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23" b="3134"/>
          <a:stretch/>
        </p:blipFill>
        <p:spPr>
          <a:xfrm>
            <a:off x="179604" y="3004456"/>
            <a:ext cx="2696635" cy="344104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1CB6C4C0-A8D4-4147-8741-31189C7DF2E4}"/>
              </a:ext>
            </a:extLst>
          </p:cNvPr>
          <p:cNvGrpSpPr/>
          <p:nvPr/>
        </p:nvGrpSpPr>
        <p:grpSpPr>
          <a:xfrm>
            <a:off x="2630350" y="3127401"/>
            <a:ext cx="6029556" cy="2377639"/>
            <a:chOff x="2983816" y="3354648"/>
            <a:chExt cx="5875876" cy="2212816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69C49D2-96E4-43FC-9696-514777B33F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" b="72924"/>
            <a:stretch/>
          </p:blipFill>
          <p:spPr>
            <a:xfrm>
              <a:off x="2983817" y="3354648"/>
              <a:ext cx="5875875" cy="152720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ED759DF-08BC-46B8-B2D2-2E147E7AE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597" b="40356"/>
            <a:stretch/>
          </p:blipFill>
          <p:spPr>
            <a:xfrm>
              <a:off x="2983816" y="4932798"/>
              <a:ext cx="5875875" cy="634666"/>
            </a:xfrm>
            <a:prstGeom prst="rect">
              <a:avLst/>
            </a:prstGeom>
          </p:spPr>
        </p:pic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6119AA-F014-436C-B6C9-4ECFCAF29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203896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Activities of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 Repressor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Are Controlled Allosterically by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Allolactose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51453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761AF9C-C707-4DDF-9920-0A550FB36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90" y="3582351"/>
            <a:ext cx="3116267" cy="3171915"/>
          </a:xfrm>
          <a:prstGeom prst="rect">
            <a:avLst/>
          </a:prstGeom>
        </p:spPr>
      </p:pic>
      <p:sp>
        <p:nvSpPr>
          <p:cNvPr id="7" name="内容占位符 1">
            <a:extLst>
              <a:ext uri="{FF2B5EF4-FFF2-40B4-BE49-F238E27FC236}">
                <a16:creationId xmlns:a16="http://schemas.microsoft.com/office/drawing/2014/main" id="{C332CCE0-3942-4101-A204-4ABC28E7E708}"/>
              </a:ext>
            </a:extLst>
          </p:cNvPr>
          <p:cNvSpPr txBox="1">
            <a:spLocks/>
          </p:cNvSpPr>
          <p:nvPr/>
        </p:nvSpPr>
        <p:spPr>
          <a:xfrm>
            <a:off x="265099" y="1584832"/>
            <a:ext cx="8456279" cy="19272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Allolactose binds to the Lac repressor and triggers a conformational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change,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resulting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disengagement of repressor form operator and ridding (</a:t>
            </a:r>
            <a:r>
              <a:rPr lang="zh-CN" altLang="en-US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解除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repression.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EBE1ED7-19CD-4163-B7F9-5A2376245331}"/>
              </a:ext>
            </a:extLst>
          </p:cNvPr>
          <p:cNvGrpSpPr/>
          <p:nvPr/>
        </p:nvGrpSpPr>
        <p:grpSpPr>
          <a:xfrm>
            <a:off x="4094014" y="3785173"/>
            <a:ext cx="4880180" cy="2766270"/>
            <a:chOff x="4094014" y="3785173"/>
            <a:chExt cx="4880180" cy="2766270"/>
          </a:xfrm>
        </p:grpSpPr>
        <p:pic>
          <p:nvPicPr>
            <p:cNvPr id="8" name="内容占位符 2">
              <a:extLst>
                <a:ext uri="{FF2B5EF4-FFF2-40B4-BE49-F238E27FC236}">
                  <a16:creationId xmlns:a16="http://schemas.microsoft.com/office/drawing/2014/main" id="{4E503F43-E99D-48E3-BCE9-8F49B6281C0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5"/>
            <a:srcRect l="24489" b="50902"/>
            <a:stretch/>
          </p:blipFill>
          <p:spPr>
            <a:xfrm>
              <a:off x="4263850" y="3785173"/>
              <a:ext cx="4710344" cy="27662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箭头: 右 8">
              <a:extLst>
                <a:ext uri="{FF2B5EF4-FFF2-40B4-BE49-F238E27FC236}">
                  <a16:creationId xmlns:a16="http://schemas.microsoft.com/office/drawing/2014/main" id="{4EB4B022-1D29-4ACE-989D-22D5CD86C34C}"/>
                </a:ext>
              </a:extLst>
            </p:cNvPr>
            <p:cNvSpPr/>
            <p:nvPr/>
          </p:nvSpPr>
          <p:spPr bwMode="auto">
            <a:xfrm>
              <a:off x="4094014" y="4812269"/>
              <a:ext cx="616299" cy="53119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821A70B1-6CD5-4A91-86E8-32441B37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07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B626DF70-81BB-4332-92D2-ABF7110BA0C7}"/>
              </a:ext>
            </a:extLst>
          </p:cNvPr>
          <p:cNvCxnSpPr/>
          <p:nvPr/>
        </p:nvCxnSpPr>
        <p:spPr>
          <a:xfrm>
            <a:off x="0" y="992992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9F815A96-57BE-4819-988C-C6D6A7FBA24C}"/>
              </a:ext>
            </a:extLst>
          </p:cNvPr>
          <p:cNvSpPr txBox="1">
            <a:spLocks/>
          </p:cNvSpPr>
          <p:nvPr/>
        </p:nvSpPr>
        <p:spPr>
          <a:xfrm>
            <a:off x="465096" y="1089569"/>
            <a:ext cx="8333121" cy="247667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Glucose lowers the intracellular concentration of a small molecule, </a:t>
            </a:r>
            <a:r>
              <a:rPr lang="en-US" altLang="zh-CN" sz="28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cAMP which is the allosteric effector for CAP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only when CAP is complexed with cAMP does the protein adopt a conformation that binds DNA.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3DBED17-879A-4833-8C00-553174119A43}"/>
              </a:ext>
            </a:extLst>
          </p:cNvPr>
          <p:cNvSpPr txBox="1"/>
          <p:nvPr/>
        </p:nvSpPr>
        <p:spPr>
          <a:xfrm>
            <a:off x="0" y="-1693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How does </a:t>
            </a:r>
            <a:r>
              <a:rPr lang="en-US" altLang="zh-CN" sz="3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glucose</a:t>
            </a: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control the lac operon?</a:t>
            </a:r>
          </a:p>
        </p:txBody>
      </p:sp>
      <p:sp>
        <p:nvSpPr>
          <p:cNvPr id="3" name="AutoShape 4" descr="2: Regulation of blood glucose levels by insulin and glucagon. When ...">
            <a:extLst>
              <a:ext uri="{FF2B5EF4-FFF2-40B4-BE49-F238E27FC236}">
                <a16:creationId xmlns:a16="http://schemas.microsoft.com/office/drawing/2014/main" id="{5E3386E5-3627-419B-A254-70177C71E9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88766" y="5488321"/>
            <a:ext cx="2681728" cy="26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8B20D3C-271D-4490-BD6F-E28C2F645F61}"/>
              </a:ext>
            </a:extLst>
          </p:cNvPr>
          <p:cNvGrpSpPr/>
          <p:nvPr/>
        </p:nvGrpSpPr>
        <p:grpSpPr>
          <a:xfrm>
            <a:off x="996102" y="3322704"/>
            <a:ext cx="7088297" cy="3208317"/>
            <a:chOff x="996102" y="3322704"/>
            <a:chExt cx="7088297" cy="3208317"/>
          </a:xfrm>
        </p:grpSpPr>
        <p:sp>
          <p:nvSpPr>
            <p:cNvPr id="2" name="AutoShape 2" descr="2: Regulation of blood glucose levels by insulin and glucagon. When ...">
              <a:extLst>
                <a:ext uri="{FF2B5EF4-FFF2-40B4-BE49-F238E27FC236}">
                  <a16:creationId xmlns:a16="http://schemas.microsoft.com/office/drawing/2014/main" id="{06DFC2C5-9CA7-4428-8A07-4E100BE9C8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42220" y="3322704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D5455337-FB92-4619-8497-6947682143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94620" y="3475104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9926D50-209D-4CA3-8BB9-C3B3608B2600}"/>
                </a:ext>
              </a:extLst>
            </p:cNvPr>
            <p:cNvSpPr txBox="1"/>
            <p:nvPr/>
          </p:nvSpPr>
          <p:spPr>
            <a:xfrm>
              <a:off x="996102" y="3430172"/>
              <a:ext cx="2441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0000"/>
                  </a:solidFill>
                  <a:latin typeface="+mn-lt"/>
                </a:rPr>
                <a:t>High glucose</a:t>
              </a:r>
              <a:endParaRPr lang="zh-CN" altLang="en-US" sz="28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C72DAA-5674-475A-B6B3-B64634209D53}"/>
                </a:ext>
              </a:extLst>
            </p:cNvPr>
            <p:cNvSpPr txBox="1"/>
            <p:nvPr/>
          </p:nvSpPr>
          <p:spPr>
            <a:xfrm>
              <a:off x="3548254" y="4142575"/>
              <a:ext cx="200407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+mn-lt"/>
                </a:rPr>
                <a:t>Adenylate </a:t>
              </a:r>
            </a:p>
            <a:p>
              <a:pPr algn="ctr"/>
              <a:r>
                <a:rPr lang="en-US" altLang="zh-CN" sz="2800" dirty="0">
                  <a:latin typeface="+mn-lt"/>
                </a:rPr>
                <a:t>cyclase</a:t>
              </a:r>
              <a:endParaRPr lang="zh-CN" altLang="en-US" sz="2800" dirty="0">
                <a:latin typeface="+mn-lt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50B8036-F99C-45BE-8E13-6DFC793C8D19}"/>
                </a:ext>
              </a:extLst>
            </p:cNvPr>
            <p:cNvSpPr txBox="1"/>
            <p:nvPr/>
          </p:nvSpPr>
          <p:spPr>
            <a:xfrm>
              <a:off x="2564541" y="4863640"/>
              <a:ext cx="8761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n-lt"/>
                </a:rPr>
                <a:t>ATP</a:t>
              </a:r>
              <a:endParaRPr lang="zh-CN" altLang="en-US" sz="2800" dirty="0">
                <a:latin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2FD0AB9-D2B4-45C6-B0BD-2920B1F41D59}"/>
                </a:ext>
              </a:extLst>
            </p:cNvPr>
            <p:cNvSpPr txBox="1"/>
            <p:nvPr/>
          </p:nvSpPr>
          <p:spPr>
            <a:xfrm>
              <a:off x="5488186" y="4835072"/>
              <a:ext cx="1183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latin typeface="+mn-lt"/>
                </a:rPr>
                <a:t>cAMP</a:t>
              </a:r>
              <a:endParaRPr lang="zh-CN" altLang="en-US" sz="2800" dirty="0">
                <a:latin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F8B0176-3311-462F-AB44-15F1820262D6}"/>
                </a:ext>
              </a:extLst>
            </p:cNvPr>
            <p:cNvSpPr txBox="1"/>
            <p:nvPr/>
          </p:nvSpPr>
          <p:spPr>
            <a:xfrm>
              <a:off x="5919315" y="5980747"/>
              <a:ext cx="2081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0000FF"/>
                  </a:solidFill>
                  <a:latin typeface="+mn-lt"/>
                </a:rPr>
                <a:t>High cAMP</a:t>
              </a:r>
              <a:endParaRPr lang="zh-CN" altLang="en-US" sz="2800" dirty="0">
                <a:solidFill>
                  <a:srgbClr val="0000FF"/>
                </a:solidFill>
                <a:latin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D06EFFBB-CB08-402E-9B4F-7331D36EF76E}"/>
                </a:ext>
              </a:extLst>
            </p:cNvPr>
            <p:cNvGrpSpPr/>
            <p:nvPr/>
          </p:nvGrpSpPr>
          <p:grpSpPr>
            <a:xfrm>
              <a:off x="3045967" y="3989270"/>
              <a:ext cx="565930" cy="440592"/>
              <a:chOff x="2544336" y="3907288"/>
              <a:chExt cx="565930" cy="440592"/>
            </a:xfrm>
          </p:grpSpPr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20056094-5808-417F-95CE-C95F587F29C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544336" y="3907288"/>
                <a:ext cx="474563" cy="301971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94627E10-5C2C-405D-8FC6-908DAC899D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949743" y="4086261"/>
                <a:ext cx="160523" cy="261619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5E176BE-6665-4899-BD60-65B4F17B7D92}"/>
                </a:ext>
              </a:extLst>
            </p:cNvPr>
            <p:cNvSpPr txBox="1"/>
            <p:nvPr/>
          </p:nvSpPr>
          <p:spPr>
            <a:xfrm>
              <a:off x="5722855" y="3413127"/>
              <a:ext cx="23615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00FF"/>
                  </a:solidFill>
                  <a:latin typeface="+mn-lt"/>
                </a:rPr>
                <a:t>Low glucose</a:t>
              </a:r>
              <a:endParaRPr lang="zh-CN" altLang="en-US" sz="2800" dirty="0">
                <a:solidFill>
                  <a:srgbClr val="0000FF"/>
                </a:solidFill>
                <a:latin typeface="+mn-lt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440C1FE0-03CF-4B15-BBFA-5443956C195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444754" y="3989270"/>
              <a:ext cx="474561" cy="40471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F5B4FC2-E2F2-4066-AA10-E47138AE81F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471414" y="5121967"/>
              <a:ext cx="2004075" cy="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923AD1A-A46B-4706-B0F4-BCB385785E7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095484" y="4159752"/>
              <a:ext cx="1" cy="181122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5CC4D2AC-5A37-4B23-93D3-D39673F24E3E}"/>
                </a:ext>
              </a:extLst>
            </p:cNvPr>
            <p:cNvSpPr txBox="1"/>
            <p:nvPr/>
          </p:nvSpPr>
          <p:spPr>
            <a:xfrm>
              <a:off x="1126433" y="6007801"/>
              <a:ext cx="2000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  <a:latin typeface="+mn-lt"/>
                </a:rPr>
                <a:t>Low cAMP</a:t>
              </a:r>
              <a:endParaRPr lang="zh-CN" altLang="en-US" sz="2800" dirty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D054EF1-7EE7-45E7-A01A-21483C1D5E5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959825" y="4078577"/>
              <a:ext cx="1" cy="181122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05E6AC9A-9D04-4FF8-9401-13EDB97ACB94}"/>
                </a:ext>
              </a:extLst>
            </p:cNvPr>
            <p:cNvSpPr txBox="1"/>
            <p:nvPr/>
          </p:nvSpPr>
          <p:spPr>
            <a:xfrm>
              <a:off x="3448769" y="5274939"/>
              <a:ext cx="20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腺苷酸环化酶</a:t>
              </a:r>
            </a:p>
          </p:txBody>
        </p:sp>
      </p:grpSp>
      <p:sp>
        <p:nvSpPr>
          <p:cNvPr id="46" name="灯片编号占位符 45">
            <a:extLst>
              <a:ext uri="{FF2B5EF4-FFF2-40B4-BE49-F238E27FC236}">
                <a16:creationId xmlns:a16="http://schemas.microsoft.com/office/drawing/2014/main" id="{79FAF61F-86DC-4AC8-81DC-521CC2243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36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FE1FE1-9EB3-4D9B-8ACD-D60D40130849}"/>
              </a:ext>
            </a:extLst>
          </p:cNvPr>
          <p:cNvSpPr txBox="1"/>
          <p:nvPr/>
        </p:nvSpPr>
        <p:spPr>
          <a:xfrm>
            <a:off x="0" y="165476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Activities of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CAP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Are Controlled Allosterically by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cAMP</a:t>
            </a:r>
          </a:p>
        </p:txBody>
      </p:sp>
      <p:cxnSp>
        <p:nvCxnSpPr>
          <p:cNvPr id="5" name="Straight Connector 12">
            <a:extLst>
              <a:ext uri="{FF2B5EF4-FFF2-40B4-BE49-F238E27FC236}">
                <a16:creationId xmlns:a16="http://schemas.microsoft.com/office/drawing/2014/main" id="{B626DF70-81BB-4332-92D2-ABF7110BA0C7}"/>
              </a:ext>
            </a:extLst>
          </p:cNvPr>
          <p:cNvCxnSpPr/>
          <p:nvPr/>
        </p:nvCxnSpPr>
        <p:spPr>
          <a:xfrm>
            <a:off x="0" y="1445381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2">
            <a:extLst>
              <a:ext uri="{FF2B5EF4-FFF2-40B4-BE49-F238E27FC236}">
                <a16:creationId xmlns:a16="http://schemas.microsoft.com/office/drawing/2014/main" id="{FA5A2190-7EFD-4D77-AAAD-1D19C092DCBB}"/>
              </a:ext>
            </a:extLst>
          </p:cNvPr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>
          <a:blip r:embed="rId3"/>
          <a:srcRect l="5723" t="15826" r="6476" b="-574"/>
          <a:stretch>
            <a:fillRect/>
          </a:stretch>
        </p:blipFill>
        <p:spPr>
          <a:xfrm>
            <a:off x="433456" y="2802852"/>
            <a:ext cx="8342617" cy="2975037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609C8A4-3180-48C0-8E35-9AA16F30A994}"/>
              </a:ext>
            </a:extLst>
          </p:cNvPr>
          <p:cNvCxnSpPr>
            <a:cxnSpLocks/>
          </p:cNvCxnSpPr>
          <p:nvPr/>
        </p:nvCxnSpPr>
        <p:spPr bwMode="auto">
          <a:xfrm>
            <a:off x="7541175" y="5350152"/>
            <a:ext cx="0" cy="61856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5775C24-C5CB-4C8C-9050-3591E776B569}"/>
              </a:ext>
            </a:extLst>
          </p:cNvPr>
          <p:cNvSpPr txBox="1"/>
          <p:nvPr/>
        </p:nvSpPr>
        <p:spPr>
          <a:xfrm>
            <a:off x="5833875" y="5369294"/>
            <a:ext cx="158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Activate</a:t>
            </a:r>
            <a:endParaRPr lang="zh-CN" altLang="en-US" sz="2800" b="1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B32CB3-1AE8-4C6B-9223-B71DCAC007A8}"/>
              </a:ext>
            </a:extLst>
          </p:cNvPr>
          <p:cNvSpPr txBox="1"/>
          <p:nvPr/>
        </p:nvSpPr>
        <p:spPr>
          <a:xfrm>
            <a:off x="6495741" y="5945667"/>
            <a:ext cx="20908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i="1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lac</a:t>
            </a:r>
            <a:r>
              <a:rPr lang="en-US" altLang="zh-CN" sz="3200" dirty="0">
                <a:solidFill>
                  <a:schemeClr val="tx1"/>
                </a:solidFill>
                <a:latin typeface="+mn-lt"/>
                <a:ea typeface="微软雅黑" panose="020B0503020204020204" pitchFamily="34" charset="-122"/>
              </a:rPr>
              <a:t> genes</a:t>
            </a:r>
            <a:endParaRPr lang="zh-CN" altLang="en-US" sz="3200" dirty="0">
              <a:latin typeface="+mn-lt"/>
            </a:endParaRPr>
          </a:p>
        </p:txBody>
      </p:sp>
      <p:sp>
        <p:nvSpPr>
          <p:cNvPr id="12" name="内容占位符 1">
            <a:extLst>
              <a:ext uri="{FF2B5EF4-FFF2-40B4-BE49-F238E27FC236}">
                <a16:creationId xmlns:a16="http://schemas.microsoft.com/office/drawing/2014/main" id="{D5C89364-FBEC-4172-9CD3-447F53807F51}"/>
              </a:ext>
            </a:extLst>
          </p:cNvPr>
          <p:cNvSpPr txBox="1">
            <a:spLocks/>
          </p:cNvSpPr>
          <p:nvPr/>
        </p:nvSpPr>
        <p:spPr>
          <a:xfrm>
            <a:off x="367927" y="1537690"/>
            <a:ext cx="8408146" cy="137785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Only when </a:t>
            </a:r>
            <a:r>
              <a:rPr lang="en-US" altLang="zh-CN" sz="28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glucose levels are low (and cAMP levels high) 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does </a:t>
            </a:r>
            <a:r>
              <a:rPr lang="en-US" altLang="zh-CN" sz="28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 bind DNA and activate the </a:t>
            </a:r>
            <a:r>
              <a:rPr lang="en-US" altLang="zh-CN" sz="2800" b="0" i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lac</a:t>
            </a:r>
            <a:r>
              <a:rPr lang="en-US" altLang="zh-CN" sz="2800" b="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genes</a:t>
            </a:r>
            <a:r>
              <a:rPr lang="en-US" altLang="zh-CN" sz="2800" b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7554569-8BB4-41CA-B475-4055B89C4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56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6706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Lactose and glucose 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coordinate the </a:t>
            </a:r>
            <a:r>
              <a:rPr lang="en-US" altLang="zh-CN" sz="2800" b="1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gene transcription through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lac repressor and CAP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087491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5"/>
          <a:srcRect r="74338"/>
          <a:stretch/>
        </p:blipFill>
        <p:spPr>
          <a:xfrm>
            <a:off x="1270007" y="1257508"/>
            <a:ext cx="1481661" cy="5214933"/>
          </a:xfrm>
          <a:prstGeom prst="rect">
            <a:avLst/>
          </a:prstGeom>
        </p:spPr>
      </p:pic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E40F4783-9C85-4CD9-98FB-E45140EB1EA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l="24489"/>
          <a:stretch/>
        </p:blipFill>
        <p:spPr>
          <a:xfrm>
            <a:off x="3311462" y="1133155"/>
            <a:ext cx="4359807" cy="521493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86F3D13-E0AA-4A3B-98C6-CFE2A0EBBD58}"/>
              </a:ext>
            </a:extLst>
          </p:cNvPr>
          <p:cNvGrpSpPr/>
          <p:nvPr/>
        </p:nvGrpSpPr>
        <p:grpSpPr>
          <a:xfrm>
            <a:off x="1352390" y="3590507"/>
            <a:ext cx="2886472" cy="3165458"/>
            <a:chOff x="1352390" y="3590507"/>
            <a:chExt cx="2886472" cy="3165458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4EFA21AF-CE5C-49EC-9F40-8AED73917753}"/>
                </a:ext>
              </a:extLst>
            </p:cNvPr>
            <p:cNvSpPr/>
            <p:nvPr/>
          </p:nvSpPr>
          <p:spPr bwMode="auto">
            <a:xfrm>
              <a:off x="1352390" y="5478716"/>
              <a:ext cx="622407" cy="607039"/>
            </a:xfrm>
            <a:prstGeom prst="ellipse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5D00E4E8-2B36-4A3D-B29C-6AD1A1A05B57}"/>
                </a:ext>
              </a:extLst>
            </p:cNvPr>
            <p:cNvSpPr/>
            <p:nvPr/>
          </p:nvSpPr>
          <p:spPr bwMode="auto">
            <a:xfrm rot="7817616">
              <a:off x="1495745" y="3627039"/>
              <a:ext cx="2779649" cy="2706585"/>
            </a:xfrm>
            <a:prstGeom prst="arc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  <a:headEnd type="stealth" w="lg" len="lg"/>
              <a:tailEnd type="none" w="lg" len="lg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5F9BA67-97E1-42D5-B933-EBEC4D441DA9}"/>
                </a:ext>
              </a:extLst>
            </p:cNvPr>
            <p:cNvSpPr txBox="1"/>
            <p:nvPr/>
          </p:nvSpPr>
          <p:spPr>
            <a:xfrm>
              <a:off x="2010837" y="6294300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  <a:latin typeface="+mn-lt"/>
                </a:rPr>
                <a:t>High cAMP</a:t>
              </a:r>
              <a:endParaRPr lang="zh-CN" altLang="en-US" sz="2400" dirty="0">
                <a:solidFill>
                  <a:srgbClr val="0000FF"/>
                </a:solidFill>
                <a:latin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7101E0D-5363-4D70-9B39-E90846F6F89F}"/>
              </a:ext>
            </a:extLst>
          </p:cNvPr>
          <p:cNvGrpSpPr/>
          <p:nvPr/>
        </p:nvGrpSpPr>
        <p:grpSpPr>
          <a:xfrm>
            <a:off x="1995469" y="3756807"/>
            <a:ext cx="4685331" cy="4313507"/>
            <a:chOff x="1995469" y="3756807"/>
            <a:chExt cx="4685331" cy="4313507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83B0B71-E637-40B9-AC8E-EB6DFB7D7296}"/>
                </a:ext>
              </a:extLst>
            </p:cNvPr>
            <p:cNvSpPr/>
            <p:nvPr/>
          </p:nvSpPr>
          <p:spPr bwMode="auto">
            <a:xfrm>
              <a:off x="1995469" y="5478715"/>
              <a:ext cx="622407" cy="607039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964C12BF-3241-4282-91F6-9C944E34434B}"/>
                </a:ext>
              </a:extLst>
            </p:cNvPr>
            <p:cNvSpPr/>
            <p:nvPr/>
          </p:nvSpPr>
          <p:spPr bwMode="auto">
            <a:xfrm rot="17212586">
              <a:off x="2365481" y="3754996"/>
              <a:ext cx="4149341" cy="4481296"/>
            </a:xfrm>
            <a:prstGeom prst="arc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500C52C-87DD-4A9F-B3E3-C189E5526E7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03833" y="3794409"/>
              <a:ext cx="110180" cy="350041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D28C58F-A438-4EB3-9327-1FFD06003EDB}"/>
                </a:ext>
              </a:extLst>
            </p:cNvPr>
            <p:cNvSpPr txBox="1"/>
            <p:nvPr/>
          </p:nvSpPr>
          <p:spPr>
            <a:xfrm rot="19749887">
              <a:off x="2074270" y="3756807"/>
              <a:ext cx="18261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+mn-lt"/>
                </a:rPr>
                <a:t>Allolactose</a:t>
              </a:r>
              <a:endParaRPr lang="zh-CN" altLang="en-US" sz="2400" dirty="0">
                <a:solidFill>
                  <a:srgbClr val="FF0000"/>
                </a:solidFill>
                <a:latin typeface="+mn-lt"/>
              </a:endParaRPr>
            </a:p>
          </p:txBody>
        </p:sp>
      </p:grpSp>
      <p:sp>
        <p:nvSpPr>
          <p:cNvPr id="18" name="箭头: 右 17">
            <a:extLst>
              <a:ext uri="{FF2B5EF4-FFF2-40B4-BE49-F238E27FC236}">
                <a16:creationId xmlns:a16="http://schemas.microsoft.com/office/drawing/2014/main" id="{53A17B55-67F0-402F-A03C-EE166A6C68FF}"/>
              </a:ext>
            </a:extLst>
          </p:cNvPr>
          <p:cNvSpPr/>
          <p:nvPr/>
        </p:nvSpPr>
        <p:spPr bwMode="auto">
          <a:xfrm>
            <a:off x="6537780" y="4972646"/>
            <a:ext cx="1590269" cy="1044243"/>
          </a:xfrm>
          <a:prstGeom prst="rightArrow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85CAFA84-9CD4-4D68-9B10-FD456F97D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38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52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D2B019-C7DD-4FEB-A1AD-3C5483BD3B37}"/>
              </a:ext>
            </a:extLst>
          </p:cNvPr>
          <p:cNvSpPr txBox="1"/>
          <p:nvPr/>
        </p:nvSpPr>
        <p:spPr>
          <a:xfrm>
            <a:off x="3751903" y="2782669"/>
            <a:ext cx="164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AB51CF-EFE6-4342-8378-3AA4315B8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39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4" name="The Lac Operon  Induction of Genes HD Animation">
            <a:hlinkClick r:id="" action="ppaction://media"/>
            <a:extLst>
              <a:ext uri="{FF2B5EF4-FFF2-40B4-BE49-F238E27FC236}">
                <a16:creationId xmlns:a16="http://schemas.microsoft.com/office/drawing/2014/main" id="{A88A0972-DDCF-4B67-A3BF-7E2100F11F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301752"/>
            <a:ext cx="8686800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5081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</a:rPr>
              <a:t>Principles</a:t>
            </a:r>
            <a:endParaRPr lang="zh-CN" altLang="en-US" sz="48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WHAT Did You Just Say? Communication Differences | Lee Counseling Services">
            <a:extLst>
              <a:ext uri="{FF2B5EF4-FFF2-40B4-BE49-F238E27FC236}">
                <a16:creationId xmlns:a16="http://schemas.microsoft.com/office/drawing/2014/main" id="{21FD88F0-5D3E-4160-BBA3-501DD9BBC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12" y="1677624"/>
            <a:ext cx="2662931" cy="21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48C635-58E8-4CCE-BED3-C3D9842DB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t="26245" r="9377" b="29469"/>
          <a:stretch/>
        </p:blipFill>
        <p:spPr>
          <a:xfrm>
            <a:off x="4957059" y="1873253"/>
            <a:ext cx="3291840" cy="972169"/>
          </a:xfrm>
          <a:prstGeom prst="rect">
            <a:avLst/>
          </a:prstGeom>
        </p:spPr>
      </p:pic>
      <p:pic>
        <p:nvPicPr>
          <p:cNvPr id="9" name="Picture 2" descr="Sunday Recap for 04/02: Why did Jesus die? – Evident Grace Fellowship">
            <a:extLst>
              <a:ext uri="{FF2B5EF4-FFF2-40B4-BE49-F238E27FC236}">
                <a16:creationId xmlns:a16="http://schemas.microsoft.com/office/drawing/2014/main" id="{1465DD5F-FE11-454F-9141-89C17D6F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90" y="4425095"/>
            <a:ext cx="2704316" cy="19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ABEFCB-485A-42EB-ADD9-998E8ECFBC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96" t="31978" r="22777" b="31759"/>
          <a:stretch/>
        </p:blipFill>
        <p:spPr>
          <a:xfrm>
            <a:off x="5089572" y="4564787"/>
            <a:ext cx="2979638" cy="13703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319134D-7E2F-4209-92EB-5FF1EA383DA0}"/>
              </a:ext>
            </a:extLst>
          </p:cNvPr>
          <p:cNvSpPr txBox="1"/>
          <p:nvPr/>
        </p:nvSpPr>
        <p:spPr>
          <a:xfrm>
            <a:off x="3178028" y="3384860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latin typeface="+mn-lt"/>
              </a:rPr>
              <a:t>Regulate</a:t>
            </a:r>
            <a:endParaRPr lang="zh-CN" altLang="en-US" sz="48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5646C2-312B-42A6-BC13-EFBA1800C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334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28600" y="441541"/>
            <a:ext cx="8686800" cy="621664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Repressor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Controls the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Tryptophan(</a:t>
            </a:r>
            <a:r>
              <a:rPr lang="zh-CN" alt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丝氨酸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) operon</a:t>
            </a:r>
          </a:p>
          <a:p>
            <a:pPr>
              <a:lnSpc>
                <a:spcPct val="125000"/>
              </a:lnSpc>
            </a:pP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An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Activator and a Repressor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Together Control the lac Genes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rgbClr val="0000FF"/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 Factors</a:t>
            </a:r>
            <a:r>
              <a:rPr lang="en-US" altLang="zh-CN" sz="2600" b="0" i="0" dirty="0">
                <a:effectLst/>
              </a:rPr>
              <a:t> Direct RNA Polymerase to Alternative Sets of Promoters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MerR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: Transcriptional Activators That Work</a:t>
            </a:r>
            <a:b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</a:b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by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Allostery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Rather than by Recruitment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Gal Repressor Holds RNA Polymerase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at the Promoter Rather than Excluding It</a:t>
            </a:r>
            <a:endParaRPr lang="en-US" altLang="zh-CN" sz="2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(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AEDB7A-422E-4325-812B-FB1460DB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40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22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635" y="-53787"/>
            <a:ext cx="9144000" cy="1290918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Alternative </a:t>
            </a:r>
            <a:r>
              <a:rPr lang="en-US" altLang="zh-CN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 </a:t>
            </a:r>
            <a:r>
              <a:rPr lang="en-US" altLang="zh-CN" sz="3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Factors </a:t>
            </a:r>
            <a:r>
              <a:rPr lang="en-US" altLang="zh-CN" sz="3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Direct RNA Polymerase to Alternative Sets of Promoters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214079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540088" y="1239897"/>
            <a:ext cx="8073713" cy="144374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600" i="1" dirty="0">
                <a:solidFill>
                  <a:schemeClr val="tx1"/>
                </a:solidFill>
                <a:ea typeface="微软雅黑" panose="020B0503020204020204" pitchFamily="34" charset="-122"/>
              </a:rPr>
              <a:t>E. coli </a:t>
            </a:r>
            <a:r>
              <a:rPr lang="en-US" altLang="zh-CN" sz="2600" dirty="0">
                <a:solidFill>
                  <a:schemeClr val="tx1"/>
                </a:solidFill>
                <a:ea typeface="微软雅黑" panose="020B0503020204020204" pitchFamily="34" charset="-122"/>
              </a:rPr>
              <a:t>encodes several other </a:t>
            </a:r>
            <a:r>
              <a:rPr lang="en-US" altLang="zh-CN" sz="2600" dirty="0"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 </a:t>
            </a:r>
            <a:r>
              <a:rPr lang="en-US" altLang="zh-CN" sz="2600" dirty="0">
                <a:solidFill>
                  <a:schemeClr val="tx1"/>
                </a:solidFill>
                <a:ea typeface="微软雅黑" panose="020B0503020204020204" pitchFamily="34" charset="-122"/>
              </a:rPr>
              <a:t>subunits that can replace </a:t>
            </a:r>
            <a:r>
              <a:rPr lang="en-US" altLang="zh-CN" sz="2600" dirty="0"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</a:t>
            </a:r>
            <a:r>
              <a:rPr lang="en-US" altLang="zh-CN" sz="2600" baseline="30000" dirty="0">
                <a:solidFill>
                  <a:schemeClr val="tx1"/>
                </a:solidFill>
                <a:ea typeface="微软雅黑" panose="020B0503020204020204" pitchFamily="34" charset="-122"/>
              </a:rPr>
              <a:t>70 </a:t>
            </a:r>
            <a:r>
              <a:rPr lang="en-US" altLang="zh-CN" sz="2600" dirty="0">
                <a:solidFill>
                  <a:schemeClr val="tx1"/>
                </a:solidFill>
                <a:ea typeface="微软雅黑" panose="020B0503020204020204" pitchFamily="34" charset="-122"/>
              </a:rPr>
              <a:t>under certain circumstances and direct the polymerase to alternative promoters.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1478D9-7FD4-4875-AA01-4AB9DD14D25E}"/>
              </a:ext>
            </a:extLst>
          </p:cNvPr>
          <p:cNvGrpSpPr/>
          <p:nvPr/>
        </p:nvGrpSpPr>
        <p:grpSpPr>
          <a:xfrm>
            <a:off x="2236053" y="2751872"/>
            <a:ext cx="6377748" cy="3434074"/>
            <a:chOff x="422622" y="3197544"/>
            <a:chExt cx="6377748" cy="3434074"/>
          </a:xfrm>
        </p:grpSpPr>
        <p:pic>
          <p:nvPicPr>
            <p:cNvPr id="19458" name="Picture 2">
              <a:extLst>
                <a:ext uri="{FF2B5EF4-FFF2-40B4-BE49-F238E27FC236}">
                  <a16:creationId xmlns:a16="http://schemas.microsoft.com/office/drawing/2014/main" id="{489B1A08-9FDB-47F5-9B70-FB29E49F5F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6" t="16617" r="8800" b="22772"/>
            <a:stretch/>
          </p:blipFill>
          <p:spPr bwMode="auto">
            <a:xfrm>
              <a:off x="422622" y="3197544"/>
              <a:ext cx="6377748" cy="3434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EF47B81-7BCB-498E-ACFB-FA9AFEF17937}"/>
                </a:ext>
              </a:extLst>
            </p:cNvPr>
            <p:cNvSpPr/>
            <p:nvPr/>
          </p:nvSpPr>
          <p:spPr bwMode="auto">
            <a:xfrm>
              <a:off x="2846934" y="4395267"/>
              <a:ext cx="557093" cy="5532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σ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弧形 6">
              <a:extLst>
                <a:ext uri="{FF2B5EF4-FFF2-40B4-BE49-F238E27FC236}">
                  <a16:creationId xmlns:a16="http://schemas.microsoft.com/office/drawing/2014/main" id="{11009C48-75CC-4864-86F0-4F8538972B50}"/>
                </a:ext>
              </a:extLst>
            </p:cNvPr>
            <p:cNvSpPr/>
            <p:nvPr/>
          </p:nvSpPr>
          <p:spPr bwMode="auto">
            <a:xfrm rot="7525796">
              <a:off x="2736158" y="3641843"/>
              <a:ext cx="1335738" cy="1576773"/>
            </a:xfrm>
            <a:prstGeom prst="arc">
              <a:avLst/>
            </a:prstGeom>
            <a:noFill/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stealth" w="lg" len="lg"/>
              <a:tailEnd type="none" w="lg" len="lg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CDD5CCE-6455-4EF2-93AE-30E8C196AC54}"/>
                </a:ext>
              </a:extLst>
            </p:cNvPr>
            <p:cNvSpPr txBox="1"/>
            <p:nvPr/>
          </p:nvSpPr>
          <p:spPr>
            <a:xfrm>
              <a:off x="4573537" y="4792007"/>
              <a:ext cx="18277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+mn-lt"/>
                </a:rPr>
                <a:t>Heat shock</a:t>
              </a:r>
              <a:endParaRPr lang="zh-CN" altLang="en-US" sz="2400" dirty="0">
                <a:solidFill>
                  <a:srgbClr val="FF0000"/>
                </a:solidFill>
                <a:latin typeface="+mn-lt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AF841F56-BA34-45BF-B8AB-FDFDB9BF387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487409" y="4229008"/>
              <a:ext cx="0" cy="56299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sp>
          <p:nvSpPr>
            <p:cNvPr id="5" name="箭头: 下 4">
              <a:extLst>
                <a:ext uri="{FF2B5EF4-FFF2-40B4-BE49-F238E27FC236}">
                  <a16:creationId xmlns:a16="http://schemas.microsoft.com/office/drawing/2014/main" id="{C30041CD-8B93-41E9-8241-FFD7F2E2C840}"/>
                </a:ext>
              </a:extLst>
            </p:cNvPr>
            <p:cNvSpPr/>
            <p:nvPr/>
          </p:nvSpPr>
          <p:spPr bwMode="auto">
            <a:xfrm rot="10800000">
              <a:off x="3926541" y="3719072"/>
              <a:ext cx="245890" cy="284310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87C4FB8-52D6-4F5E-8587-83720EF59461}"/>
              </a:ext>
            </a:extLst>
          </p:cNvPr>
          <p:cNvSpPr txBox="1"/>
          <p:nvPr/>
        </p:nvSpPr>
        <p:spPr>
          <a:xfrm>
            <a:off x="1722115" y="6155791"/>
            <a:ext cx="5278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</a:t>
            </a:r>
            <a:r>
              <a:rPr lang="en-US" altLang="zh-CN" sz="2800" baseline="300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54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  &gt;&gt;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nitrogen metabolism</a:t>
            </a:r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 </a:t>
            </a:r>
            <a:endParaRPr lang="zh-CN" altLang="en-US" sz="28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83854E-9FED-4DB8-9493-0DCE22FA396C}"/>
              </a:ext>
            </a:extLst>
          </p:cNvPr>
          <p:cNvSpPr txBox="1"/>
          <p:nvPr/>
        </p:nvSpPr>
        <p:spPr>
          <a:xfrm>
            <a:off x="396655" y="3990925"/>
            <a:ext cx="22052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Heat shock </a:t>
            </a:r>
          </a:p>
          <a:p>
            <a:pPr algn="ctr"/>
            <a:r>
              <a:rPr lang="en-US" altLang="zh-CN" sz="2800" b="1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</a:t>
            </a:r>
            <a:r>
              <a:rPr lang="en-US" altLang="zh-CN" sz="2800" b="1" baseline="300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32</a:t>
            </a:r>
            <a:endParaRPr lang="zh-CN" altLang="en-US" sz="2800" dirty="0">
              <a:latin typeface="+mn-lt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DC8C65A2-D9A7-4969-B89B-C5C232B3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41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18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90223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>
            <p:custDataLst>
              <p:tags r:id="rId1"/>
            </p:custDataLst>
          </p:nvPr>
        </p:nvSpPr>
        <p:spPr>
          <a:xfrm>
            <a:off x="0" y="0"/>
            <a:ext cx="9144000" cy="1902229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Alternative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factors control the ordered expression of genes 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 a bacterial virus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1055A39-6EAB-4BFD-943C-90C36658998F}"/>
              </a:ext>
            </a:extLst>
          </p:cNvPr>
          <p:cNvGrpSpPr/>
          <p:nvPr/>
        </p:nvGrpSpPr>
        <p:grpSpPr>
          <a:xfrm>
            <a:off x="244097" y="3544261"/>
            <a:ext cx="8794115" cy="2107565"/>
            <a:chOff x="228730" y="3264903"/>
            <a:chExt cx="8794115" cy="2107565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28730" y="3264903"/>
              <a:ext cx="8794115" cy="2107565"/>
            </a:xfrm>
            <a:prstGeom prst="rect">
              <a:avLst/>
            </a:prstGeom>
          </p:spPr>
        </p:pic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C72E273-D900-451C-98D4-8935751AFE40}"/>
                </a:ext>
              </a:extLst>
            </p:cNvPr>
            <p:cNvSpPr/>
            <p:nvPr/>
          </p:nvSpPr>
          <p:spPr bwMode="auto">
            <a:xfrm>
              <a:off x="1479175" y="3388660"/>
              <a:ext cx="557093" cy="5532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σ</a:t>
              </a:r>
              <a:r>
                <a:rPr lang="en-US" altLang="zh-CN" sz="2000" baseline="30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F4B14242-2326-495F-95CD-635EFED81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37" y="2161141"/>
            <a:ext cx="8128436" cy="1018554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Alternative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 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factors control the life cycle of bacteriophage SPO1 .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8CA8355D-19C4-48A9-92E5-3310DBEB1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42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28600" y="441541"/>
            <a:ext cx="8686800" cy="621664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Repressor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Controls the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Tryptophan(</a:t>
            </a:r>
            <a:r>
              <a:rPr lang="zh-CN" alt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丝氨酸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) operon</a:t>
            </a:r>
          </a:p>
          <a:p>
            <a:pPr>
              <a:lnSpc>
                <a:spcPct val="125000"/>
              </a:lnSpc>
            </a:pP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An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Activator and a Repressor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Together Control the lac Genes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Factors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Direct RNA Polymerase to Alternative Sets of Promoters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Bacteriophage SPO1)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rgbClr val="0000FF"/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rgbClr val="0000FF"/>
                </a:solidFill>
                <a:effectLst/>
              </a:rPr>
              <a:t>MerR</a:t>
            </a:r>
            <a:r>
              <a:rPr lang="en-US" altLang="zh-CN" sz="2600" b="0" i="0" dirty="0">
                <a:effectLst/>
              </a:rPr>
              <a:t>: Transcriptional Activators That Work</a:t>
            </a:r>
            <a:br>
              <a:rPr lang="en-US" altLang="zh-CN" sz="2600" b="0" i="0" dirty="0">
                <a:effectLst/>
              </a:rPr>
            </a:br>
            <a:r>
              <a:rPr lang="en-US" altLang="zh-CN" sz="2600" b="0" i="0" dirty="0">
                <a:effectLst/>
              </a:rPr>
              <a:t>by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Allostery</a:t>
            </a:r>
            <a:r>
              <a:rPr lang="en-US" altLang="zh-CN" sz="2600" b="0" i="0" dirty="0">
                <a:effectLst/>
              </a:rPr>
              <a:t> </a:t>
            </a:r>
            <a:r>
              <a:rPr lang="en-US" altLang="zh-CN" sz="2600" dirty="0"/>
              <a:t>(</a:t>
            </a:r>
            <a:r>
              <a:rPr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/>
              <a:t>)</a:t>
            </a:r>
            <a:r>
              <a:rPr lang="zh-CN" altLang="en-US" sz="2600" dirty="0"/>
              <a:t> </a:t>
            </a:r>
            <a:r>
              <a:rPr lang="en-US" altLang="zh-CN" sz="2600" b="0" i="0" dirty="0">
                <a:effectLst/>
              </a:rPr>
              <a:t>Rather than by Recruitment</a:t>
            </a:r>
            <a:r>
              <a:rPr lang="en-US" altLang="zh-CN" sz="2600" dirty="0"/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Gal Repressor Holds RNA Polymerase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at the Promoter Rather than Excluding It</a:t>
            </a:r>
            <a:endParaRPr lang="en-US" altLang="zh-CN" sz="2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(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1CD9FF6-1506-470D-A678-361945AEA1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95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44217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NtrC</a:t>
            </a:r>
            <a:r>
              <a:rPr lang="en-US" altLang="zh-CN" sz="3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Activates Transcription by Allostery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-635" y="102836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664144" y="3693369"/>
            <a:ext cx="8065971" cy="312041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800" dirty="0">
                <a:ea typeface="微软雅黑" panose="020B0503020204020204" pitchFamily="34" charset="-122"/>
                <a:sym typeface="+mn-ea"/>
              </a:rPr>
              <a:t>Once activated, </a:t>
            </a:r>
            <a:r>
              <a:rPr lang="en-US" altLang="zh-CN" sz="2800" dirty="0" err="1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NtrC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 binds to the DNA sites far from the gene and interacts with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</a:t>
            </a:r>
            <a:r>
              <a:rPr lang="en-US" altLang="zh-CN" sz="2800" baseline="30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54</a:t>
            </a:r>
            <a:r>
              <a:rPr lang="en-US" altLang="zh-CN" sz="2800" dirty="0">
                <a:ea typeface="微软雅黑" panose="020B0503020204020204" pitchFamily="34" charset="-122"/>
                <a:sym typeface="+mn-ea"/>
              </a:rPr>
              <a:t>.</a:t>
            </a:r>
            <a:endParaRPr lang="en-US" altLang="zh-CN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2800" dirty="0" err="1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NtrC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 has ATPase </a:t>
            </a:r>
            <a:r>
              <a:rPr lang="en-US" altLang="zh-CN" sz="2800" dirty="0">
                <a:ea typeface="微软雅黑" panose="020B0503020204020204" pitchFamily="34" charset="-122"/>
                <a:sym typeface="+mn-ea"/>
              </a:rPr>
              <a:t>a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ctivity. </a:t>
            </a:r>
            <a:r>
              <a:rPr lang="en-US" altLang="zh-CN" sz="2800" dirty="0" err="1">
                <a:solidFill>
                  <a:srgbClr val="FF0000"/>
                </a:solidFill>
                <a:ea typeface="微软雅黑" panose="020B0503020204020204" pitchFamily="34" charset="-122"/>
              </a:rPr>
              <a:t>NtrC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 induces a conformational change in a pre-bound RNA polymerase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 triggering transition from a stable closed complex to the open complex. </a:t>
            </a:r>
          </a:p>
        </p:txBody>
      </p:sp>
      <p:pic>
        <p:nvPicPr>
          <p:cNvPr id="5" name="内容占位符 2">
            <a:extLst>
              <a:ext uri="{FF2B5EF4-FFF2-40B4-BE49-F238E27FC236}">
                <a16:creationId xmlns:a16="http://schemas.microsoft.com/office/drawing/2014/main" id="{15873693-3F22-41FF-829B-396C12AF9F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1083" y="1489728"/>
            <a:ext cx="6982064" cy="234288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EE128E8-BC84-4B34-83EE-B4BD4638A006}"/>
              </a:ext>
            </a:extLst>
          </p:cNvPr>
          <p:cNvSpPr txBox="1"/>
          <p:nvPr/>
        </p:nvSpPr>
        <p:spPr>
          <a:xfrm>
            <a:off x="6287386" y="1589706"/>
            <a:ext cx="1978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nitrogen </a:t>
            </a:r>
          </a:p>
          <a:p>
            <a:pPr algn="ctr"/>
            <a:r>
              <a:rPr lang="en-US" altLang="zh-CN" sz="24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metabolism </a:t>
            </a:r>
            <a:endParaRPr lang="zh-CN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C364755-A0DF-47FE-B2EE-72F7E3149052}"/>
              </a:ext>
            </a:extLst>
          </p:cNvPr>
          <p:cNvSpPr txBox="1"/>
          <p:nvPr/>
        </p:nvSpPr>
        <p:spPr>
          <a:xfrm>
            <a:off x="1905803" y="1047616"/>
            <a:ext cx="2011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low nitrogen </a:t>
            </a:r>
            <a:endParaRPr lang="zh-CN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10" name="弧形 9">
            <a:extLst>
              <a:ext uri="{FF2B5EF4-FFF2-40B4-BE49-F238E27FC236}">
                <a16:creationId xmlns:a16="http://schemas.microsoft.com/office/drawing/2014/main" id="{5C927C7E-62FD-4E5C-8C48-0587B26E6E98}"/>
              </a:ext>
            </a:extLst>
          </p:cNvPr>
          <p:cNvSpPr/>
          <p:nvPr/>
        </p:nvSpPr>
        <p:spPr bwMode="auto">
          <a:xfrm rot="21266262">
            <a:off x="3283973" y="1307814"/>
            <a:ext cx="1267019" cy="1056149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stealth" w="lg" len="lg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3E927299-08DE-4FDA-B010-0D4DDB329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342942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4"/>
          <a:srcRect l="14885" t="4451" r="9672" b="68655"/>
          <a:stretch/>
        </p:blipFill>
        <p:spPr>
          <a:xfrm>
            <a:off x="1520286" y="2184786"/>
            <a:ext cx="5466921" cy="8262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6A9DE8D-C3E0-431A-AA5F-012EC93C3F62}"/>
              </a:ext>
            </a:extLst>
          </p:cNvPr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MerR Activates Transcription by Twisting Promoter DNA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25D875-D65D-4681-AF15-6E04ED8CB240}"/>
              </a:ext>
            </a:extLst>
          </p:cNvPr>
          <p:cNvSpPr txBox="1"/>
          <p:nvPr/>
        </p:nvSpPr>
        <p:spPr>
          <a:xfrm>
            <a:off x="471417" y="2214656"/>
            <a:ext cx="1108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Hg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2+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F360E8-81CD-448C-9EF3-1153C9389EB6}"/>
              </a:ext>
            </a:extLst>
          </p:cNvPr>
          <p:cNvSpPr txBox="1"/>
          <p:nvPr/>
        </p:nvSpPr>
        <p:spPr>
          <a:xfrm>
            <a:off x="6785273" y="2137399"/>
            <a:ext cx="2164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transcription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FE6D8238-9B0A-4241-8145-CF99032372AF}"/>
              </a:ext>
            </a:extLst>
          </p:cNvPr>
          <p:cNvSpPr/>
          <p:nvPr/>
        </p:nvSpPr>
        <p:spPr bwMode="auto">
          <a:xfrm>
            <a:off x="3271545" y="1990605"/>
            <a:ext cx="1762469" cy="5952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Polymerase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D4435B-2F90-4B0C-94B0-57E3C711C725}"/>
              </a:ext>
            </a:extLst>
          </p:cNvPr>
          <p:cNvSpPr txBox="1"/>
          <p:nvPr/>
        </p:nvSpPr>
        <p:spPr>
          <a:xfrm>
            <a:off x="4984896" y="2690328"/>
            <a:ext cx="1978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kern="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Mercury (</a:t>
            </a:r>
            <a:r>
              <a:rPr lang="zh-CN" altLang="en-US" sz="2400" b="0" kern="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汞</a:t>
            </a:r>
            <a:r>
              <a:rPr lang="en-US" altLang="zh-CN" sz="2400" b="0" kern="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) resistance</a:t>
            </a:r>
            <a:endParaRPr lang="zh-CN" altLang="en-US" sz="2400" b="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37" name="内容占位符 1">
            <a:extLst>
              <a:ext uri="{FF2B5EF4-FFF2-40B4-BE49-F238E27FC236}">
                <a16:creationId xmlns:a16="http://schemas.microsoft.com/office/drawing/2014/main" id="{A5D8974C-0DF1-4E6E-BDA0-8AEC84DB0B96}"/>
              </a:ext>
            </a:extLst>
          </p:cNvPr>
          <p:cNvSpPr txBox="1">
            <a:spLocks/>
          </p:cNvSpPr>
          <p:nvPr/>
        </p:nvSpPr>
        <p:spPr>
          <a:xfrm>
            <a:off x="643530" y="4026867"/>
            <a:ext cx="8076958" cy="222463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800" b="0" kern="0" dirty="0">
                <a:ea typeface="微软雅黑" panose="020B0503020204020204" pitchFamily="34" charset="-122"/>
              </a:rPr>
              <a:t>In the absence of Hg</a:t>
            </a:r>
            <a:r>
              <a:rPr lang="en-US" altLang="zh-CN" sz="2800" b="0" kern="0" baseline="30000" dirty="0">
                <a:ea typeface="微软雅黑" panose="020B0503020204020204" pitchFamily="34" charset="-122"/>
              </a:rPr>
              <a:t>2+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, the binding of </a:t>
            </a:r>
            <a:r>
              <a:rPr lang="en-US" altLang="zh-CN" sz="2800" b="0" kern="0" dirty="0" err="1">
                <a:solidFill>
                  <a:srgbClr val="0000FF"/>
                </a:solidFill>
                <a:ea typeface="微软雅黑" panose="020B0503020204020204" pitchFamily="34" charset="-122"/>
              </a:rPr>
              <a:t>MerR</a:t>
            </a:r>
            <a:r>
              <a:rPr lang="en-US" altLang="zh-CN" sz="2800" b="0" kern="0" dirty="0">
                <a:solidFill>
                  <a:srgbClr val="0000FF"/>
                </a:solidFill>
                <a:ea typeface="微软雅黑" panose="020B0503020204020204" pitchFamily="34" charset="-122"/>
              </a:rPr>
              <a:t> locks the promoter in this unpropitious conformation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—polymerase can bind, but can’t initiate transcription.</a:t>
            </a:r>
          </a:p>
        </p:txBody>
      </p:sp>
      <p:sp>
        <p:nvSpPr>
          <p:cNvPr id="32" name="灯片编号占位符 31">
            <a:extLst>
              <a:ext uri="{FF2B5EF4-FFF2-40B4-BE49-F238E27FC236}">
                <a16:creationId xmlns:a16="http://schemas.microsoft.com/office/drawing/2014/main" id="{2570D62E-1B66-49EF-B9FD-9BA5E182C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0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Structure of a </a:t>
            </a:r>
            <a:r>
              <a:rPr lang="en-US" altLang="zh-CN" sz="3600" b="1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merT-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like promoter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936025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6"/>
          <a:srcRect l="4715" t="5565" r="1840" b="64338"/>
          <a:stretch/>
        </p:blipFill>
        <p:spPr>
          <a:xfrm>
            <a:off x="423510" y="1538288"/>
            <a:ext cx="4119563" cy="1116012"/>
          </a:xfrm>
          <a:prstGeom prst="rect">
            <a:avLst/>
          </a:prstGeom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B0F695BD-EF36-401E-BC05-6D58E12FBEC8}"/>
              </a:ext>
            </a:extLst>
          </p:cNvPr>
          <p:cNvSpPr txBox="1">
            <a:spLocks/>
          </p:cNvSpPr>
          <p:nvPr/>
        </p:nvSpPr>
        <p:spPr>
          <a:xfrm>
            <a:off x="620279" y="4662612"/>
            <a:ext cx="8523721" cy="179683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kern="0" dirty="0">
                <a:ea typeface="微软雅黑" panose="020B0503020204020204" pitchFamily="34" charset="-122"/>
              </a:rPr>
              <a:t>The </a:t>
            </a:r>
            <a:r>
              <a:rPr lang="en-US" altLang="zh-CN" sz="2800" b="0" i="1" kern="0" dirty="0" err="1">
                <a:ea typeface="微软雅黑" panose="020B0503020204020204" pitchFamily="34" charset="-122"/>
              </a:rPr>
              <a:t>merT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 promoter is unusual. The distance between the –10 and –35 elements is 19 bp instead of the 15–17 bp typically found in an efficient </a:t>
            </a:r>
            <a:r>
              <a:rPr lang="en-US" altLang="zh-CN" sz="2800" b="0" kern="0" dirty="0"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0" kern="0" dirty="0"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</a:t>
            </a:r>
            <a:r>
              <a:rPr lang="en-US" altLang="zh-CN" sz="2800" b="0" kern="0" baseline="30000" dirty="0">
                <a:ea typeface="微软雅黑" panose="020B0503020204020204" pitchFamily="34" charset="-122"/>
                <a:sym typeface="+mn-ea"/>
              </a:rPr>
              <a:t>70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promoter.</a:t>
            </a:r>
          </a:p>
          <a:p>
            <a:endParaRPr lang="en-US" altLang="zh-CN" sz="2800" b="0" kern="0" dirty="0"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5768ED-27D9-4313-A3F2-437070A121D9}"/>
              </a:ext>
            </a:extLst>
          </p:cNvPr>
          <p:cNvSpPr txBox="1"/>
          <p:nvPr/>
        </p:nvSpPr>
        <p:spPr>
          <a:xfrm>
            <a:off x="1162019" y="1080492"/>
            <a:ext cx="2844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kern="0" dirty="0">
                <a:latin typeface="+mn-lt"/>
                <a:ea typeface="微软雅黑" panose="020B0503020204020204" pitchFamily="34" charset="-122"/>
              </a:rPr>
              <a:t>The </a:t>
            </a:r>
            <a:r>
              <a:rPr lang="en-US" altLang="zh-CN" sz="2400" b="0" i="1" kern="0" dirty="0" err="1">
                <a:latin typeface="+mn-lt"/>
                <a:ea typeface="微软雅黑" panose="020B0503020204020204" pitchFamily="34" charset="-122"/>
              </a:rPr>
              <a:t>merT</a:t>
            </a:r>
            <a:r>
              <a:rPr lang="en-US" altLang="zh-CN" sz="2400" b="0" kern="0" dirty="0">
                <a:latin typeface="+mn-lt"/>
                <a:ea typeface="微软雅黑" panose="020B0503020204020204" pitchFamily="34" charset="-122"/>
              </a:rPr>
              <a:t> promoter 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id="{13FA1091-9137-426B-9236-67F36DA8866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l="4715" t="69905" r="1840" b="170"/>
          <a:stretch/>
        </p:blipFill>
        <p:spPr>
          <a:xfrm>
            <a:off x="4665615" y="1585704"/>
            <a:ext cx="4119613" cy="1109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87E9146-F9CE-4A00-AE39-8821FD9FDE00}"/>
              </a:ext>
            </a:extLst>
          </p:cNvPr>
          <p:cNvSpPr txBox="1"/>
          <p:nvPr/>
        </p:nvSpPr>
        <p:spPr>
          <a:xfrm>
            <a:off x="5243132" y="1076182"/>
            <a:ext cx="32581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0" kern="0" dirty="0">
                <a:latin typeface="+mn-lt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σ</a:t>
            </a:r>
            <a:r>
              <a:rPr lang="en-US" altLang="zh-CN" sz="2400" b="0" kern="0" baseline="30000" dirty="0">
                <a:latin typeface="+mn-lt"/>
                <a:ea typeface="微软雅黑" panose="020B0503020204020204" pitchFamily="34" charset="-122"/>
                <a:sym typeface="+mn-ea"/>
              </a:rPr>
              <a:t>70 </a:t>
            </a:r>
            <a:r>
              <a:rPr lang="en-US" altLang="zh-CN" sz="2400" b="0" kern="0" dirty="0">
                <a:latin typeface="+mn-lt"/>
                <a:ea typeface="微软雅黑" panose="020B0503020204020204" pitchFamily="34" charset="-122"/>
              </a:rPr>
              <a:t>preferred promoter</a:t>
            </a:r>
            <a:endParaRPr lang="zh-CN" altLang="en-US" sz="2400" dirty="0">
              <a:latin typeface="+mn-lt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C8F6CC-8FE7-414E-9BFB-41067B4800C9}"/>
              </a:ext>
            </a:extLst>
          </p:cNvPr>
          <p:cNvGrpSpPr/>
          <p:nvPr/>
        </p:nvGrpSpPr>
        <p:grpSpPr>
          <a:xfrm>
            <a:off x="2584268" y="2736081"/>
            <a:ext cx="4170029" cy="1820694"/>
            <a:chOff x="2584268" y="2736081"/>
            <a:chExt cx="4170029" cy="1820694"/>
          </a:xfrm>
        </p:grpSpPr>
        <p:pic>
          <p:nvPicPr>
            <p:cNvPr id="10" name="内容占位符 2">
              <a:extLst>
                <a:ext uri="{FF2B5EF4-FFF2-40B4-BE49-F238E27FC236}">
                  <a16:creationId xmlns:a16="http://schemas.microsoft.com/office/drawing/2014/main" id="{4D2D5C89-0559-4D43-BA9E-FC245CA92E7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6"/>
            <a:srcRect l="4715" t="38926" r="1840" b="30978"/>
            <a:stretch/>
          </p:blipFill>
          <p:spPr>
            <a:xfrm>
              <a:off x="2634684" y="3440710"/>
              <a:ext cx="4119613" cy="11160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71A1DE4-0168-405F-8416-A67746DB11FC}"/>
                </a:ext>
              </a:extLst>
            </p:cNvPr>
            <p:cNvSpPr txBox="1"/>
            <p:nvPr/>
          </p:nvSpPr>
          <p:spPr>
            <a:xfrm>
              <a:off x="3893386" y="2736081"/>
              <a:ext cx="181379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kern="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MerR+</a:t>
              </a:r>
              <a:r>
                <a:rPr lang="en-US" altLang="zh-CN" sz="24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Hg</a:t>
              </a:r>
              <a:r>
                <a:rPr lang="en-US" altLang="zh-CN" sz="2400" baseline="300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2+</a:t>
              </a:r>
              <a:endParaRPr lang="zh-CN" altLang="en-US" sz="2400" dirty="0">
                <a:solidFill>
                  <a:srgbClr val="0000FF"/>
                </a:solidFill>
                <a:latin typeface="+mn-lt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C8169DF6-415E-41A4-A01D-2FCCFC09BB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30341" y="2786571"/>
              <a:ext cx="676176" cy="55545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9EDB3CC-6DDB-4D4D-92FD-BFAAD251DCC4}"/>
                </a:ext>
              </a:extLst>
            </p:cNvPr>
            <p:cNvSpPr txBox="1"/>
            <p:nvPr/>
          </p:nvSpPr>
          <p:spPr>
            <a:xfrm>
              <a:off x="2584268" y="2984403"/>
              <a:ext cx="10346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kern="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Twist</a:t>
              </a:r>
              <a:endParaRPr lang="zh-CN" altLang="en-US" sz="2400" dirty="0">
                <a:solidFill>
                  <a:srgbClr val="0000FF"/>
                </a:solidFill>
                <a:latin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934CBEE-DE8D-460B-8C98-F3DCB81F4807}"/>
              </a:ext>
            </a:extLst>
          </p:cNvPr>
          <p:cNvGrpSpPr/>
          <p:nvPr/>
        </p:nvGrpSpPr>
        <p:grpSpPr>
          <a:xfrm>
            <a:off x="4381014" y="934931"/>
            <a:ext cx="506870" cy="769441"/>
            <a:chOff x="8125357" y="3998742"/>
            <a:chExt cx="506870" cy="76944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3DB031-EDFD-4F09-A6DD-4A14BDF8C755}"/>
                </a:ext>
              </a:extLst>
            </p:cNvPr>
            <p:cNvSpPr txBox="1"/>
            <p:nvPr/>
          </p:nvSpPr>
          <p:spPr>
            <a:xfrm>
              <a:off x="8125357" y="3998742"/>
              <a:ext cx="50687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zh-CN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6D24523-A80D-4789-A12C-87D000FD262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306666" y="4239746"/>
              <a:ext cx="132055" cy="32341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631FADDE-9A87-4300-AACC-1536A0742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46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2">
            <a:extLst>
              <a:ext uri="{FF2B5EF4-FFF2-40B4-BE49-F238E27FC236}">
                <a16:creationId xmlns:a16="http://schemas.microsoft.com/office/drawing/2014/main" id="{55D9CB10-E9A3-4A26-8BEE-4F8706C1F3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14885" t="4451" r="9672" b="68655"/>
          <a:stretch/>
        </p:blipFill>
        <p:spPr>
          <a:xfrm>
            <a:off x="1520286" y="1657100"/>
            <a:ext cx="5466921" cy="82621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948E703-0E3B-4A08-91B8-1EC0C0716CE8}"/>
              </a:ext>
            </a:extLst>
          </p:cNvPr>
          <p:cNvSpPr txBox="1"/>
          <p:nvPr/>
        </p:nvSpPr>
        <p:spPr>
          <a:xfrm>
            <a:off x="471417" y="1686970"/>
            <a:ext cx="11085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Hg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2+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5063B5-EEDC-4073-956C-568A1D28CD60}"/>
              </a:ext>
            </a:extLst>
          </p:cNvPr>
          <p:cNvSpPr txBox="1"/>
          <p:nvPr/>
        </p:nvSpPr>
        <p:spPr>
          <a:xfrm>
            <a:off x="6785273" y="1609713"/>
            <a:ext cx="2164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 transcription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1921530-48AD-4A99-8C2D-2FAD665C4E19}"/>
              </a:ext>
            </a:extLst>
          </p:cNvPr>
          <p:cNvSpPr/>
          <p:nvPr/>
        </p:nvSpPr>
        <p:spPr bwMode="auto">
          <a:xfrm>
            <a:off x="3271545" y="1462919"/>
            <a:ext cx="1762469" cy="595206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Polymerase</a:t>
            </a: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BF6473-68F3-4356-A9ED-0B48105BD4FE}"/>
              </a:ext>
            </a:extLst>
          </p:cNvPr>
          <p:cNvGrpSpPr/>
          <p:nvPr/>
        </p:nvGrpSpPr>
        <p:grpSpPr>
          <a:xfrm>
            <a:off x="471417" y="2480568"/>
            <a:ext cx="6515790" cy="1770115"/>
            <a:chOff x="471417" y="2480568"/>
            <a:chExt cx="6515790" cy="177011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59C6597-B3FA-4149-B30D-A1D08032480D}"/>
                </a:ext>
              </a:extLst>
            </p:cNvPr>
            <p:cNvSpPr txBox="1"/>
            <p:nvPr/>
          </p:nvSpPr>
          <p:spPr>
            <a:xfrm>
              <a:off x="471417" y="3522227"/>
              <a:ext cx="12782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Hg</a:t>
              </a:r>
              <a:r>
                <a:rPr lang="en-US" altLang="zh-CN" sz="2400" baseline="30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2+</a:t>
              </a:r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923A64F7-E60F-4859-98C3-F43468348298}"/>
                </a:ext>
              </a:extLst>
            </p:cNvPr>
            <p:cNvGrpSpPr/>
            <p:nvPr/>
          </p:nvGrpSpPr>
          <p:grpSpPr>
            <a:xfrm>
              <a:off x="1520286" y="2480568"/>
              <a:ext cx="5466921" cy="1770115"/>
              <a:chOff x="1520286" y="2480568"/>
              <a:chExt cx="5466921" cy="1770115"/>
            </a:xfrm>
          </p:grpSpPr>
          <p:pic>
            <p:nvPicPr>
              <p:cNvPr id="19" name="内容占位符 2">
                <a:extLst>
                  <a:ext uri="{FF2B5EF4-FFF2-40B4-BE49-F238E27FC236}">
                    <a16:creationId xmlns:a16="http://schemas.microsoft.com/office/drawing/2014/main" id="{1175042A-AD05-425C-8AAE-56DC90DCA0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 rotWithShape="1">
              <a:blip r:embed="rId4"/>
              <a:srcRect l="14885" t="31218" r="9672" b="11163"/>
              <a:stretch/>
            </p:blipFill>
            <p:spPr>
              <a:xfrm>
                <a:off x="1520286" y="2480568"/>
                <a:ext cx="5466921" cy="1770115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76168D1-D8D7-4419-BFF7-B50740ACD7DF}"/>
                  </a:ext>
                </a:extLst>
              </p:cNvPr>
              <p:cNvSpPr/>
              <p:nvPr/>
            </p:nvSpPr>
            <p:spPr bwMode="auto">
              <a:xfrm>
                <a:off x="4023360" y="2797468"/>
                <a:ext cx="548640" cy="37886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024D693-C7FD-4026-AEF4-BEE9CEF34B81}"/>
              </a:ext>
            </a:extLst>
          </p:cNvPr>
          <p:cNvGrpSpPr/>
          <p:nvPr/>
        </p:nvGrpSpPr>
        <p:grpSpPr>
          <a:xfrm>
            <a:off x="4045014" y="3109968"/>
            <a:ext cx="4933165" cy="1049653"/>
            <a:chOff x="4210835" y="4887992"/>
            <a:chExt cx="4933165" cy="104965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7FFBFC5-C422-43CA-8740-03A5073AB8C3}"/>
                </a:ext>
              </a:extLst>
            </p:cNvPr>
            <p:cNvSpPr txBox="1"/>
            <p:nvPr/>
          </p:nvSpPr>
          <p:spPr>
            <a:xfrm>
              <a:off x="6890378" y="5106648"/>
              <a:ext cx="225362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Transcription</a:t>
              </a:r>
            </a:p>
            <a:p>
              <a:pPr algn="ctr"/>
              <a:r>
                <a: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activation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75BED47-F5B2-4FD9-B583-485FCF0E25C1}"/>
                </a:ext>
              </a:extLst>
            </p:cNvPr>
            <p:cNvSpPr/>
            <p:nvPr/>
          </p:nvSpPr>
          <p:spPr bwMode="auto">
            <a:xfrm>
              <a:off x="4210835" y="4887992"/>
              <a:ext cx="1762469" cy="5952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Polymerase</a:t>
              </a:r>
              <a:endParaRPr kumimoji="1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98A4AA2-6FC1-45C0-8769-9BCC879D524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22715" y="5106648"/>
              <a:ext cx="89010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ED31775-50D6-409C-B2E2-10BAEE32D80F}"/>
              </a:ext>
            </a:extLst>
          </p:cNvPr>
          <p:cNvSpPr txBox="1"/>
          <p:nvPr/>
        </p:nvSpPr>
        <p:spPr>
          <a:xfrm>
            <a:off x="4984896" y="2162642"/>
            <a:ext cx="19784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0" kern="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Mercury (</a:t>
            </a:r>
            <a:r>
              <a:rPr lang="zh-CN" altLang="en-US" sz="2400" b="0" kern="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汞</a:t>
            </a:r>
            <a:r>
              <a:rPr lang="en-US" altLang="zh-CN" sz="2400" b="0" kern="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) resistance</a:t>
            </a:r>
            <a:endParaRPr lang="zh-CN" altLang="en-US" sz="2400" b="0" dirty="0">
              <a:solidFill>
                <a:srgbClr val="0000FF"/>
              </a:solidFill>
              <a:latin typeface="+mn-lt"/>
            </a:endParaRPr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158EE9BF-B4B6-4CDC-872F-7CA301D76616}"/>
              </a:ext>
            </a:extLst>
          </p:cNvPr>
          <p:cNvCxnSpPr/>
          <p:nvPr/>
        </p:nvCxnSpPr>
        <p:spPr>
          <a:xfrm>
            <a:off x="0" y="1342942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40CBB143-5CB7-449A-BCC8-5E81FC2951E4}"/>
              </a:ext>
            </a:extLst>
          </p:cNvPr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MerR Activates Transcription by Twisting Promoter DNA</a:t>
            </a:r>
          </a:p>
        </p:txBody>
      </p:sp>
      <p:sp>
        <p:nvSpPr>
          <p:cNvPr id="28" name="内容占位符 1">
            <a:extLst>
              <a:ext uri="{FF2B5EF4-FFF2-40B4-BE49-F238E27FC236}">
                <a16:creationId xmlns:a16="http://schemas.microsoft.com/office/drawing/2014/main" id="{4E85BBF5-D47F-44B1-BC11-60E6D3B03856}"/>
              </a:ext>
            </a:extLst>
          </p:cNvPr>
          <p:cNvSpPr txBox="1">
            <a:spLocks/>
          </p:cNvSpPr>
          <p:nvPr/>
        </p:nvSpPr>
        <p:spPr>
          <a:xfrm>
            <a:off x="817927" y="4673126"/>
            <a:ext cx="7876190" cy="45262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400" b="0" kern="0" dirty="0">
                <a:sym typeface="+mn-ea"/>
              </a:rPr>
              <a:t>When </a:t>
            </a:r>
            <a:r>
              <a:rPr lang="en-US" altLang="zh-CN" sz="2400" b="0" kern="0" dirty="0" err="1">
                <a:sym typeface="+mn-ea"/>
              </a:rPr>
              <a:t>MerR</a:t>
            </a:r>
            <a:r>
              <a:rPr lang="en-US" altLang="zh-CN" sz="2400" b="0" kern="0" dirty="0">
                <a:sym typeface="+mn-ea"/>
              </a:rPr>
              <a:t> binds Hg</a:t>
            </a:r>
            <a:r>
              <a:rPr lang="en-US" altLang="zh-CN" sz="2400" b="0" kern="0" baseline="30000" dirty="0">
                <a:sym typeface="+mn-ea"/>
              </a:rPr>
              <a:t>2+</a:t>
            </a:r>
            <a:r>
              <a:rPr lang="en-US" altLang="zh-CN" sz="2400" b="0" kern="0" dirty="0">
                <a:sym typeface="+mn-ea"/>
              </a:rPr>
              <a:t>, the protein undergoes a conformational change that causes the DNA in the center of the promoter to twist and restores the disposition of the –10 and –35 regions</a:t>
            </a:r>
            <a:endParaRPr lang="en-US" altLang="zh-CN" sz="2400" b="0" kern="0" dirty="0">
              <a:ea typeface="微软雅黑" panose="020B0503020204020204" pitchFamily="34" charset="-122"/>
            </a:endParaRPr>
          </a:p>
        </p:txBody>
      </p:sp>
      <p:sp>
        <p:nvSpPr>
          <p:cNvPr id="29" name="灯片编号占位符 28">
            <a:extLst>
              <a:ext uri="{FF2B5EF4-FFF2-40B4-BE49-F238E27FC236}">
                <a16:creationId xmlns:a16="http://schemas.microsoft.com/office/drawing/2014/main" id="{3F314806-6342-4CC4-B56F-78B2C5E1A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6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28600" y="441541"/>
            <a:ext cx="8686800" cy="621664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Repressor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Controls the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Tryptophan(</a:t>
            </a:r>
            <a:r>
              <a:rPr lang="zh-CN" alt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丝氨酸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) operon</a:t>
            </a:r>
          </a:p>
          <a:p>
            <a:pPr>
              <a:lnSpc>
                <a:spcPct val="125000"/>
              </a:lnSpc>
            </a:pP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An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Activator and a Repressor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Together Control the lac Genes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Factors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Direct RNA Polymerase to Alternative Sets of Promoters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Bacteriophage SPO1)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MerR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: Transcriptional Activators That Work</a:t>
            </a:r>
            <a:b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</a:b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by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Allostery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Rather than by Recruitment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rgbClr val="FF0000"/>
                </a:solidFill>
                <a:effectLst/>
              </a:rPr>
              <a:t>Gal Repressor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Holds RNA Polymerase</a:t>
            </a:r>
            <a:r>
              <a:rPr lang="en-US" altLang="zh-CN" sz="2600" b="0" i="0" dirty="0">
                <a:effectLst/>
              </a:rPr>
              <a:t> at the Promoter Rather than Excluding It</a:t>
            </a:r>
            <a:endParaRPr lang="en-US" altLang="zh-CN" sz="2600" dirty="0"/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(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  <a:latin typeface="AdvOT272e3493.B"/>
              </a:rPr>
              <a:t>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C280E6-7BE2-405A-B871-59C8A140E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48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849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23463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5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Gal Repressor Holds RNA Polymerase at the Promoter Rather than Excluding It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635" y="165322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1900" y="2271763"/>
            <a:ext cx="8280199" cy="395097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the absence of 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galactose (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半乳糖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repressor keeps the genes off.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 this case, the repressor interacts with the polymerase in a manner that inhibits transition from the closed to open complex.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7F89E2-3543-4488-990A-8EA3D040B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49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0"/>
            <a:ext cx="9144000" cy="1600200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Gene Expression Is Controlled by</a:t>
            </a:r>
            <a:r>
              <a:rPr lang="en-US" altLang="zh-CN" sz="3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Regulatory Proteins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61650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98065" y="1863293"/>
            <a:ext cx="5782666" cy="473501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Activators and</a:t>
            </a:r>
            <a:r>
              <a:rPr lang="en-US" altLang="zh-CN" sz="2800" dirty="0"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repressors </a:t>
            </a:r>
            <a:r>
              <a:rPr lang="en-US" altLang="zh-CN" sz="2800" dirty="0">
                <a:ea typeface="微软雅黑" panose="020B0503020204020204" pitchFamily="34" charset="-122"/>
              </a:rPr>
              <a:t>are 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DNA-binding proteins </a:t>
            </a:r>
            <a:r>
              <a:rPr lang="en-US" altLang="zh-CN" sz="2800" dirty="0">
                <a:ea typeface="微软雅黑" panose="020B0503020204020204" pitchFamily="34" charset="-122"/>
              </a:rPr>
              <a:t>that recognize specific sites at or near the genes they control. </a:t>
            </a:r>
          </a:p>
          <a:p>
            <a:pPr>
              <a:lnSpc>
                <a:spcPct val="120000"/>
              </a:lnSpc>
            </a:pPr>
            <a:r>
              <a:rPr lang="en-US" altLang="zh-CN" sz="2800" dirty="0">
                <a:ea typeface="微软雅黑" panose="020B0503020204020204" pitchFamily="34" charset="-122"/>
              </a:rPr>
              <a:t>An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activator</a:t>
            </a:r>
            <a:r>
              <a:rPr lang="en-US" altLang="zh-CN" sz="2800" dirty="0"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increases</a:t>
            </a:r>
            <a:r>
              <a:rPr lang="en-US" altLang="zh-CN" sz="2800" dirty="0">
                <a:ea typeface="微软雅黑" panose="020B0503020204020204" pitchFamily="34" charset="-122"/>
              </a:rPr>
              <a:t> transcription of the regulated gene, and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repressors</a:t>
            </a:r>
            <a:r>
              <a:rPr lang="en-US" altLang="zh-CN" sz="2800" dirty="0"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decrease</a:t>
            </a:r>
            <a:r>
              <a:rPr lang="en-US" altLang="zh-CN" sz="2800" dirty="0">
                <a:ea typeface="微软雅黑" panose="020B0503020204020204" pitchFamily="34" charset="-122"/>
              </a:rPr>
              <a:t> or eliminate that transcription.</a:t>
            </a:r>
          </a:p>
        </p:txBody>
      </p:sp>
      <p:pic>
        <p:nvPicPr>
          <p:cNvPr id="1026" name="Picture 2" descr="WHAT Did You Just Say? Communication Differences | Lee Counseling Services">
            <a:extLst>
              <a:ext uri="{FF2B5EF4-FFF2-40B4-BE49-F238E27FC236}">
                <a16:creationId xmlns:a16="http://schemas.microsoft.com/office/drawing/2014/main" id="{6652FAE6-C4DA-4C65-A5D7-90202CA2B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86" y="2200736"/>
            <a:ext cx="2359838" cy="192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E1B714-6C74-49FB-ACCA-981FE17EC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228600" y="441541"/>
            <a:ext cx="8686800" cy="6216646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A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Repressor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Controls the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Tryptophan(</a:t>
            </a:r>
            <a:r>
              <a:rPr lang="zh-CN" alt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丝氨酸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) operon</a:t>
            </a:r>
          </a:p>
          <a:p>
            <a:pPr>
              <a:lnSpc>
                <a:spcPct val="125000"/>
              </a:lnSpc>
            </a:pP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An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Activator and a Repressor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Together Control the lac Genes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Factors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Direct RNA Polymerase to Alternative Sets of Promoters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Bacteriophage SPO1)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chemeClr val="bg1">
                    <a:lumMod val="95000"/>
                  </a:schemeClr>
                </a:solidFill>
                <a:effectLst/>
              </a:rPr>
              <a:t>MerR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: Transcriptional Activators That Work</a:t>
            </a:r>
            <a:b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</a:b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by </a:t>
            </a: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Allostery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zh-CN" altLang="en-US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Rather than by Recruitment</a:t>
            </a:r>
            <a:r>
              <a:rPr lang="en-US" altLang="zh-CN" sz="26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chemeClr val="bg1">
                    <a:lumMod val="95000"/>
                  </a:schemeClr>
                </a:solidFill>
                <a:effectLst/>
              </a:rPr>
              <a:t>Gal Repressor Holds RNA Polymerase</a:t>
            </a:r>
            <a:r>
              <a:rPr lang="en-US" altLang="zh-CN" sz="2600" b="0" i="0" dirty="0">
                <a:solidFill>
                  <a:schemeClr val="bg1">
                    <a:lumMod val="95000"/>
                  </a:schemeClr>
                </a:solidFill>
                <a:effectLst/>
              </a:rPr>
              <a:t> at the Promoter Rather than Excluding It</a:t>
            </a:r>
            <a:endParaRPr lang="en-US" altLang="zh-CN" sz="26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rgbClr val="0000FF"/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rgbClr val="FF0000"/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rgbClr val="FF0000"/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rgbClr val="FF0000"/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rgbClr val="0000FF"/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rgbClr val="0000FF"/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latin typeface="AdvOT272e3493.B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latin typeface="AdvOT272e3493.B"/>
              </a:rPr>
              <a:t>)</a:t>
            </a:r>
            <a:r>
              <a:rPr lang="en-US" altLang="zh-CN" sz="2600" dirty="0"/>
              <a:t> </a:t>
            </a: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E8A0CF6-D197-44C0-97A0-6BEE7618B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50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294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Control of the </a:t>
            </a:r>
            <a:r>
              <a:rPr lang="en-US" altLang="zh-CN" sz="3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araBAD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operon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4"/>
          <a:srcRect b="52158"/>
          <a:stretch/>
        </p:blipFill>
        <p:spPr>
          <a:xfrm>
            <a:off x="738054" y="1397021"/>
            <a:ext cx="7459663" cy="13874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8DE8DD9-BEFC-4768-AAD2-3172814BF08D}"/>
              </a:ext>
            </a:extLst>
          </p:cNvPr>
          <p:cNvSpPr txBox="1"/>
          <p:nvPr/>
        </p:nvSpPr>
        <p:spPr>
          <a:xfrm>
            <a:off x="5029199" y="2982954"/>
            <a:ext cx="2922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arabinose metabolism</a:t>
            </a:r>
            <a:endParaRPr lang="zh-CN" altLang="en-US" sz="20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8" name="内容占位符 1">
            <a:extLst>
              <a:ext uri="{FF2B5EF4-FFF2-40B4-BE49-F238E27FC236}">
                <a16:creationId xmlns:a16="http://schemas.microsoft.com/office/drawing/2014/main" id="{7741182B-9A63-4081-A457-0164E0B82B43}"/>
              </a:ext>
            </a:extLst>
          </p:cNvPr>
          <p:cNvSpPr txBox="1">
            <a:spLocks/>
          </p:cNvSpPr>
          <p:nvPr/>
        </p:nvSpPr>
        <p:spPr>
          <a:xfrm>
            <a:off x="426469" y="3597163"/>
            <a:ext cx="8291061" cy="4526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0" kern="0" dirty="0">
                <a:ea typeface="微软雅黑" panose="020B0503020204020204" pitchFamily="34" charset="-122"/>
              </a:rPr>
              <a:t>When </a:t>
            </a:r>
            <a:r>
              <a:rPr lang="en-US" altLang="zh-CN" sz="2400" b="0" kern="0" dirty="0">
                <a:solidFill>
                  <a:srgbClr val="0000FF"/>
                </a:solidFill>
                <a:ea typeface="微软雅黑" panose="020B0503020204020204" pitchFamily="34" charset="-122"/>
              </a:rPr>
              <a:t>arabinose is present</a:t>
            </a:r>
            <a:r>
              <a:rPr lang="en-US" altLang="zh-CN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b="0" dirty="0">
                <a:solidFill>
                  <a:schemeClr val="tx1"/>
                </a:solidFill>
                <a:ea typeface="微软雅黑" panose="020B0503020204020204" pitchFamily="34" charset="-122"/>
              </a:rPr>
              <a:t>and </a:t>
            </a:r>
            <a:r>
              <a:rPr lang="en-US" altLang="zh-CN" sz="2400" b="0" dirty="0">
                <a:solidFill>
                  <a:srgbClr val="0000FF"/>
                </a:solidFill>
                <a:ea typeface="微软雅黑" panose="020B0503020204020204" pitchFamily="34" charset="-122"/>
              </a:rPr>
              <a:t>glucose is absent</a:t>
            </a:r>
            <a:r>
              <a:rPr lang="en-US" altLang="zh-CN" sz="2400" b="0" kern="0" dirty="0">
                <a:ea typeface="微软雅黑" panose="020B0503020204020204" pitchFamily="34" charset="-122"/>
              </a:rPr>
              <a:t>, </a:t>
            </a:r>
            <a:r>
              <a:rPr lang="en-US" altLang="zh-CN" sz="2400" kern="0" dirty="0" err="1">
                <a:solidFill>
                  <a:srgbClr val="FF0000"/>
                </a:solidFill>
                <a:ea typeface="微软雅黑" panose="020B0503020204020204" pitchFamily="34" charset="-122"/>
              </a:rPr>
              <a:t>AraC</a:t>
            </a:r>
            <a:r>
              <a:rPr lang="en-US" altLang="zh-CN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binds that sugar and adopts a configuration that allows it to bind DNA as a dimer to the adjacent half-sites, </a:t>
            </a:r>
            <a:r>
              <a:rPr lang="en-US" altLang="zh-CN" sz="2400" b="0" i="1" kern="0" dirty="0">
                <a:solidFill>
                  <a:srgbClr val="FF0000"/>
                </a:solidFill>
                <a:ea typeface="微软雅黑" panose="020B0503020204020204" pitchFamily="34" charset="-122"/>
              </a:rPr>
              <a:t>araI</a:t>
            </a:r>
            <a:r>
              <a:rPr lang="en-US" altLang="zh-CN" sz="2400" b="0" kern="0" baseline="-25000" dirty="0">
                <a:solidFill>
                  <a:srgbClr val="FF0000"/>
                </a:solidFill>
                <a:ea typeface="微软雅黑" panose="020B0503020204020204" pitchFamily="34" charset="-122"/>
              </a:rPr>
              <a:t>1 </a:t>
            </a:r>
            <a:r>
              <a:rPr lang="en-US" altLang="zh-CN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and </a:t>
            </a:r>
            <a:r>
              <a:rPr lang="en-US" altLang="zh-CN" sz="2400" b="0" i="1" kern="0" dirty="0">
                <a:solidFill>
                  <a:srgbClr val="FF0000"/>
                </a:solidFill>
                <a:ea typeface="微软雅黑" panose="020B0503020204020204" pitchFamily="34" charset="-122"/>
              </a:rPr>
              <a:t>araI</a:t>
            </a:r>
            <a:r>
              <a:rPr lang="en-US" altLang="zh-CN" sz="2400" b="0" i="1" kern="0" baseline="-25000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sz="2400" b="0" i="1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,</a:t>
            </a:r>
            <a:r>
              <a:rPr lang="zh-CN" altLang="en-US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thereby</a:t>
            </a:r>
            <a:r>
              <a:rPr lang="zh-CN" altLang="en-US" sz="24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b="0" dirty="0">
                <a:solidFill>
                  <a:srgbClr val="FF0000"/>
                </a:solidFill>
                <a:ea typeface="微软雅黑" panose="020B0503020204020204" pitchFamily="34" charset="-122"/>
              </a:rPr>
              <a:t>activating gene expression.</a:t>
            </a:r>
          </a:p>
          <a:p>
            <a:pPr>
              <a:lnSpc>
                <a:spcPct val="120000"/>
              </a:lnSpc>
            </a:pPr>
            <a:r>
              <a:rPr lang="en-US" altLang="zh-CN" sz="2400" b="0" dirty="0">
                <a:solidFill>
                  <a:srgbClr val="0000FF"/>
                </a:solidFill>
                <a:ea typeface="微软雅黑" panose="020B0503020204020204" pitchFamily="34" charset="-122"/>
              </a:rPr>
              <a:t>The monomer of </a:t>
            </a:r>
            <a:r>
              <a:rPr lang="en-US" altLang="zh-CN" sz="2400" b="0" dirty="0" err="1">
                <a:solidFill>
                  <a:srgbClr val="0000FF"/>
                </a:solidFill>
                <a:ea typeface="微软雅黑" panose="020B0503020204020204" pitchFamily="34" charset="-122"/>
              </a:rPr>
              <a:t>AraC</a:t>
            </a:r>
            <a:r>
              <a:rPr lang="en-US" altLang="zh-CN" sz="2400" b="0" dirty="0">
                <a:solidFill>
                  <a:srgbClr val="0000FF"/>
                </a:solidFill>
                <a:ea typeface="微软雅黑" panose="020B0503020204020204" pitchFamily="34" charset="-122"/>
              </a:rPr>
              <a:t> at </a:t>
            </a:r>
            <a:r>
              <a:rPr lang="en-US" altLang="zh-CN" sz="2400" b="0" i="1" dirty="0">
                <a:solidFill>
                  <a:srgbClr val="0000FF"/>
                </a:solidFill>
                <a:ea typeface="微软雅黑" panose="020B0503020204020204" pitchFamily="34" charset="-122"/>
              </a:rPr>
              <a:t>araI</a:t>
            </a:r>
            <a:r>
              <a:rPr lang="en-US" altLang="zh-CN" sz="2400" b="0" i="1" baseline="-25000" dirty="0">
                <a:solidFill>
                  <a:srgbClr val="0000FF"/>
                </a:solidFill>
                <a:ea typeface="微软雅黑" panose="020B0503020204020204" pitchFamily="34" charset="-122"/>
              </a:rPr>
              <a:t>2  </a:t>
            </a:r>
            <a:r>
              <a:rPr lang="en-US" altLang="zh-CN" sz="2400" b="0" dirty="0">
                <a:ea typeface="微软雅黑" panose="020B0503020204020204" pitchFamily="34" charset="-122"/>
              </a:rPr>
              <a:t>is required for gene activation.</a:t>
            </a:r>
            <a:endParaRPr lang="en-US" altLang="zh-CN" sz="2400" b="0" kern="0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F15DB6-302A-472C-B35E-50530057F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51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Control of the </a:t>
            </a:r>
            <a:r>
              <a:rPr lang="en-US" altLang="zh-CN" sz="3600" b="1" i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araBAD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operon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5"/>
          <a:srcRect l="31616" t="47842"/>
          <a:stretch/>
        </p:blipFill>
        <p:spPr>
          <a:xfrm>
            <a:off x="2358190" y="1391445"/>
            <a:ext cx="6224771" cy="1844675"/>
          </a:xfrm>
          <a:prstGeom prst="rect">
            <a:avLst/>
          </a:prstGeom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660BD2D9-8095-432F-BF06-F3C9FD78922D}"/>
              </a:ext>
            </a:extLst>
          </p:cNvPr>
          <p:cNvSpPr txBox="1">
            <a:spLocks/>
          </p:cNvSpPr>
          <p:nvPr/>
        </p:nvSpPr>
        <p:spPr>
          <a:xfrm>
            <a:off x="540720" y="3396297"/>
            <a:ext cx="8227896" cy="452628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kern="0" dirty="0">
                <a:sym typeface="+mn-ea"/>
              </a:rPr>
              <a:t>In the absence of arabinose, the</a:t>
            </a:r>
            <a:r>
              <a:rPr lang="en-US" altLang="zh-CN" sz="2800" b="0" i="1" kern="0" dirty="0">
                <a:sym typeface="+mn-ea"/>
              </a:rPr>
              <a:t> </a:t>
            </a:r>
            <a:r>
              <a:rPr lang="en-US" altLang="zh-CN" sz="2800" b="0" i="1" kern="0" dirty="0" err="1">
                <a:sym typeface="+mn-ea"/>
              </a:rPr>
              <a:t>araBAD</a:t>
            </a:r>
            <a:r>
              <a:rPr lang="en-US" altLang="zh-CN" sz="2800" b="0" kern="0" dirty="0">
                <a:sym typeface="+mn-ea"/>
              </a:rPr>
              <a:t> genes are not expressed. </a:t>
            </a:r>
          </a:p>
          <a:p>
            <a:r>
              <a:rPr lang="en-US" altLang="zh-CN" sz="2800" b="0" kern="0" dirty="0">
                <a:sym typeface="+mn-ea"/>
              </a:rPr>
              <a:t>When </a:t>
            </a:r>
            <a:r>
              <a:rPr lang="en-US" altLang="zh-CN" sz="2800" b="0" kern="0" dirty="0">
                <a:solidFill>
                  <a:srgbClr val="FF0000"/>
                </a:solidFill>
                <a:sym typeface="+mn-ea"/>
              </a:rPr>
              <a:t>not bound to arabinose, </a:t>
            </a:r>
            <a:r>
              <a:rPr lang="en-US" altLang="zh-CN" sz="2800" b="0" kern="0" dirty="0" err="1">
                <a:solidFill>
                  <a:srgbClr val="FF0000"/>
                </a:solidFill>
                <a:sym typeface="+mn-ea"/>
              </a:rPr>
              <a:t>AraC</a:t>
            </a:r>
            <a:r>
              <a:rPr lang="en-US" altLang="zh-CN" sz="2800" b="0" kern="0" dirty="0">
                <a:solidFill>
                  <a:srgbClr val="FF0000"/>
                </a:solidFill>
                <a:sym typeface="+mn-ea"/>
              </a:rPr>
              <a:t> adopts a different conformation and binds DNA in a different way</a:t>
            </a:r>
            <a:r>
              <a:rPr lang="en-US" altLang="zh-CN" sz="2800" b="0" kern="0" dirty="0">
                <a:sym typeface="+mn-ea"/>
              </a:rPr>
              <a:t>: one monomer still binds the araI1 site, but the other monomer binds a distant half-site called </a:t>
            </a:r>
            <a:r>
              <a:rPr lang="en-US" altLang="zh-CN" sz="2800" b="0" i="1" kern="0" dirty="0">
                <a:sym typeface="+mn-ea"/>
              </a:rPr>
              <a:t>araO</a:t>
            </a:r>
            <a:r>
              <a:rPr lang="en-US" altLang="zh-CN" sz="2800" b="0" i="1" kern="0" baseline="-25000" dirty="0">
                <a:sym typeface="+mn-ea"/>
              </a:rPr>
              <a:t>2</a:t>
            </a:r>
            <a:r>
              <a:rPr lang="en-US" altLang="zh-CN" sz="2800" b="0" kern="0" dirty="0">
                <a:sym typeface="+mn-ea"/>
              </a:rPr>
              <a:t>,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  <a:ea typeface="微软雅黑" panose="020B0503020204020204" pitchFamily="34" charset="-122"/>
              </a:rPr>
              <a:t>forming a loop.</a:t>
            </a:r>
            <a:endParaRPr lang="en-US" altLang="zh-CN" sz="2800" b="0" kern="0" dirty="0"/>
          </a:p>
          <a:p>
            <a:endParaRPr lang="en-US" altLang="zh-CN" sz="2800" b="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内容占位符 2">
            <a:extLst>
              <a:ext uri="{FF2B5EF4-FFF2-40B4-BE49-F238E27FC236}">
                <a16:creationId xmlns:a16="http://schemas.microsoft.com/office/drawing/2014/main" id="{9DD60288-DF15-4E91-B9D3-D9267D67F5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t="47842" r="86273"/>
          <a:stretch/>
        </p:blipFill>
        <p:spPr>
          <a:xfrm>
            <a:off x="1108611" y="1391444"/>
            <a:ext cx="1249579" cy="184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4C86885A-2659-4BDB-BBE2-4968A1EB6E16}"/>
              </a:ext>
            </a:extLst>
          </p:cNvPr>
          <p:cNvSpPr/>
          <p:nvPr/>
        </p:nvSpPr>
        <p:spPr bwMode="auto">
          <a:xfrm>
            <a:off x="4880009" y="2569948"/>
            <a:ext cx="490889" cy="4620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BFCA4B-CDF8-43FF-9515-56D3538BE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52</a:t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AEDDD68-A880-4E70-824A-0552A76EC09C}"/>
              </a:ext>
            </a:extLst>
          </p:cNvPr>
          <p:cNvSpPr txBox="1"/>
          <p:nvPr/>
        </p:nvSpPr>
        <p:spPr>
          <a:xfrm>
            <a:off x="5651776" y="1995140"/>
            <a:ext cx="2268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No transcription</a:t>
            </a:r>
            <a:endParaRPr lang="zh-CN" altLang="en-US" sz="2000" dirty="0">
              <a:solidFill>
                <a:srgbClr val="0000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01815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/>
          </p:cNvSpPr>
          <p:nvPr>
            <p:ph idx="1"/>
          </p:nvPr>
        </p:nvSpPr>
        <p:spPr>
          <a:xfrm>
            <a:off x="234950" y="1798638"/>
            <a:ext cx="8645525" cy="4216400"/>
          </a:xfrm>
          <a:ln w="38100"/>
        </p:spPr>
        <p:txBody>
          <a:bodyPr vert="horz" wrap="square" lIns="91440" tIns="45720" rIns="91440" bIns="45720" anchor="t" anchorCtr="0"/>
          <a:lstStyle/>
          <a:p>
            <a:pPr marL="533400" indent="-533400">
              <a:lnSpc>
                <a:spcPct val="13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Principles of transcriptional regulation   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</a:rPr>
              <a:t>转录调控的基本原理</a:t>
            </a:r>
            <a:endParaRPr lang="en-US" altLang="zh-CN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  <a:p>
            <a:pPr marL="533400" indent="-533400">
              <a:lnSpc>
                <a:spcPct val="130000"/>
              </a:lnSpc>
              <a:buClr>
                <a:schemeClr val="bg1">
                  <a:lumMod val="85000"/>
                </a:schemeClr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Regulation of transcription initiation</a:t>
            </a:r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</a:rPr>
              <a:t>examples from prokaryotes  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ea typeface="微软雅黑" panose="020B0503020204020204" pitchFamily="34" charset="-122"/>
              </a:rPr>
              <a:t>转录起始调控</a:t>
            </a:r>
            <a:endParaRPr lang="en-US" altLang="zh-CN" sz="2400" b="1" dirty="0">
              <a:solidFill>
                <a:schemeClr val="bg1">
                  <a:lumMod val="85000"/>
                </a:schemeClr>
              </a:solidFill>
              <a:ea typeface="微软雅黑" panose="020B0503020204020204" pitchFamily="34" charset="-122"/>
            </a:endParaRPr>
          </a:p>
          <a:p>
            <a:pPr marL="533400" indent="-533400" algn="just">
              <a:lnSpc>
                <a:spcPct val="130000"/>
              </a:lnSpc>
              <a:buClr>
                <a:srgbClr val="0000FF"/>
              </a:buClr>
              <a:buSzPct val="75000"/>
              <a:buFont typeface="Wingdings" panose="05000000000000000000" pitchFamily="2" charset="2"/>
              <a:buAutoNum type="arabicPeriod"/>
            </a:pPr>
            <a:r>
              <a:rPr lang="en-US" altLang="zh-CN" b="1" dirty="0">
                <a:solidFill>
                  <a:srgbClr val="0000FF"/>
                </a:solidFill>
              </a:rPr>
              <a:t>The case of bacteriophage</a:t>
            </a:r>
            <a:r>
              <a:rPr lang="en-US" altLang="zh-CN" b="1" dirty="0">
                <a:solidFill>
                  <a:srgbClr val="0000FF"/>
                </a:solidFill>
                <a:latin typeface="Symbol" panose="05050102010706020507" pitchFamily="18" charset="2"/>
              </a:rPr>
              <a:t> l: </a:t>
            </a:r>
            <a:r>
              <a:rPr lang="en-US" altLang="zh-CN" b="1" dirty="0">
                <a:solidFill>
                  <a:srgbClr val="0000FF"/>
                </a:solidFill>
              </a:rPr>
              <a:t>layers of regulation  </a:t>
            </a:r>
            <a:r>
              <a:rPr lang="zh-CN" altLang="en-US" sz="2400" b="1" dirty="0">
                <a:solidFill>
                  <a:srgbClr val="0000FF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噬菌体</a:t>
            </a:r>
            <a:r>
              <a:rPr lang="en-US" altLang="zh-CN" sz="2400" b="1" dirty="0">
                <a:solidFill>
                  <a:srgbClr val="0000FF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l: </a:t>
            </a:r>
            <a:r>
              <a:rPr lang="zh-CN" altLang="en-US" sz="2400" b="1" dirty="0">
                <a:solidFill>
                  <a:srgbClr val="0000FF"/>
                </a:solidFill>
                <a:latin typeface="Symbol" panose="05050102010706020507" pitchFamily="18" charset="2"/>
                <a:ea typeface="微软雅黑" panose="020B0503020204020204" pitchFamily="34" charset="-122"/>
              </a:rPr>
              <a:t>多层次的转录调控</a:t>
            </a:r>
          </a:p>
        </p:txBody>
      </p:sp>
      <p:sp>
        <p:nvSpPr>
          <p:cNvPr id="35843" name="Title 1"/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Outline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19856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F017F47-C6B3-4F64-B698-E1BB492EB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1364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A201DDD-FBC9-4CE6-AAC0-6C6CFC389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7"/>
          <a:stretch/>
        </p:blipFill>
        <p:spPr>
          <a:xfrm>
            <a:off x="1087651" y="1058781"/>
            <a:ext cx="6957797" cy="5453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845AA21-A615-4B21-98BB-62DFB36FC8E9}"/>
              </a:ext>
            </a:extLst>
          </p:cNvPr>
          <p:cNvSpPr txBox="1"/>
          <p:nvPr/>
        </p:nvSpPr>
        <p:spPr>
          <a:xfrm>
            <a:off x="0" y="-4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i="0" dirty="0">
                <a:solidFill>
                  <a:srgbClr val="231F20"/>
                </a:solidFill>
                <a:effectLst/>
              </a:rPr>
              <a:t>Growth and induction of </a:t>
            </a:r>
            <a:r>
              <a:rPr lang="en-US" altLang="zh-CN" sz="4000" b="1" i="0" dirty="0">
                <a:solidFill>
                  <a:srgbClr val="231F20"/>
                </a:solidFill>
                <a:effectLst/>
                <a:latin typeface="Symbol" panose="05050102010706020507" pitchFamily="18" charset="2"/>
              </a:rPr>
              <a:t>l</a:t>
            </a:r>
            <a:r>
              <a:rPr lang="en-US" altLang="zh-CN" sz="4000" b="1" i="0" dirty="0">
                <a:solidFill>
                  <a:srgbClr val="231F20"/>
                </a:solidFill>
                <a:effectLst/>
              </a:rPr>
              <a:t> lysogen</a:t>
            </a:r>
            <a:r>
              <a:rPr lang="en-US" altLang="zh-CN" sz="4000" b="1" dirty="0"/>
              <a:t> </a:t>
            </a:r>
            <a:endParaRPr lang="en-US" altLang="zh-CN" sz="4000" b="1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CDF1310E-3E42-458C-BEA9-CF920E6AC9D0}"/>
              </a:ext>
            </a:extLst>
          </p:cNvPr>
          <p:cNvCxnSpPr/>
          <p:nvPr/>
        </p:nvCxnSpPr>
        <p:spPr>
          <a:xfrm>
            <a:off x="0" y="994595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D2E66B4-29B8-477F-AAAA-54DF2B53551A}"/>
              </a:ext>
            </a:extLst>
          </p:cNvPr>
          <p:cNvSpPr txBox="1"/>
          <p:nvPr/>
        </p:nvSpPr>
        <p:spPr>
          <a:xfrm>
            <a:off x="4495989" y="4004115"/>
            <a:ext cx="1451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DNA damage</a:t>
            </a:r>
            <a:endParaRPr lang="zh-CN" altLang="en-US" sz="1600" b="1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D8B4F63-32F1-4A34-AE5D-DC5159B67C9A}"/>
              </a:ext>
            </a:extLst>
          </p:cNvPr>
          <p:cNvSpPr txBox="1"/>
          <p:nvPr/>
        </p:nvSpPr>
        <p:spPr>
          <a:xfrm>
            <a:off x="1009569" y="37449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溶原性生长</a:t>
            </a:r>
            <a:endParaRPr lang="en-US" altLang="zh-CN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284676-3F18-40FA-86FA-9B769B811A32}"/>
              </a:ext>
            </a:extLst>
          </p:cNvPr>
          <p:cNvSpPr txBox="1"/>
          <p:nvPr/>
        </p:nvSpPr>
        <p:spPr>
          <a:xfrm>
            <a:off x="8016573" y="3190926"/>
            <a:ext cx="2648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裂解性生长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E2EFA6-DDBB-4910-AE1C-DA29BC41CB02}"/>
              </a:ext>
            </a:extLst>
          </p:cNvPr>
          <p:cNvGrpSpPr/>
          <p:nvPr/>
        </p:nvGrpSpPr>
        <p:grpSpPr>
          <a:xfrm>
            <a:off x="4495989" y="3226424"/>
            <a:ext cx="3972568" cy="2331938"/>
            <a:chOff x="4418989" y="3356593"/>
            <a:chExt cx="3549459" cy="233193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764D0E7-ADFF-49F2-89C4-94D2B19CF105}"/>
                </a:ext>
              </a:extLst>
            </p:cNvPr>
            <p:cNvSpPr/>
            <p:nvPr/>
          </p:nvSpPr>
          <p:spPr bwMode="auto">
            <a:xfrm>
              <a:off x="4418989" y="3429000"/>
              <a:ext cx="3549459" cy="136437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1A7198-63D7-42E3-A1C9-BBCDFC808DBA}"/>
                </a:ext>
              </a:extLst>
            </p:cNvPr>
            <p:cNvSpPr/>
            <p:nvPr/>
          </p:nvSpPr>
          <p:spPr bwMode="auto">
            <a:xfrm>
              <a:off x="6193718" y="3356593"/>
              <a:ext cx="1627393" cy="23319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16E2576-66DC-42AF-839E-A15C37B41281}"/>
              </a:ext>
            </a:extLst>
          </p:cNvPr>
          <p:cNvSpPr txBox="1"/>
          <p:nvPr/>
        </p:nvSpPr>
        <p:spPr>
          <a:xfrm>
            <a:off x="862537" y="4342669"/>
            <a:ext cx="1312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Stable </a:t>
            </a:r>
          </a:p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Prophage</a:t>
            </a:r>
          </a:p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前噬菌体</a:t>
            </a:r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1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2B576577-636B-40A9-BF27-5DE8D4C7A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2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45AA21-A615-4B21-98BB-62DFB36FC8E9}"/>
              </a:ext>
            </a:extLst>
          </p:cNvPr>
          <p:cNvSpPr txBox="1"/>
          <p:nvPr/>
        </p:nvSpPr>
        <p:spPr>
          <a:xfrm>
            <a:off x="0" y="-77000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000" b="1" i="0" dirty="0">
                <a:solidFill>
                  <a:srgbClr val="231F20"/>
                </a:solidFill>
                <a:effectLst/>
              </a:rPr>
              <a:t>Map of bacteriophage</a:t>
            </a:r>
            <a:r>
              <a:rPr lang="en-US" altLang="zh-CN" sz="7200" b="1" i="0" dirty="0">
                <a:solidFill>
                  <a:srgbClr val="231F20"/>
                </a:solidFill>
                <a:effectLst/>
              </a:rPr>
              <a:t> </a:t>
            </a:r>
            <a:r>
              <a:rPr lang="en-US" altLang="zh-CN" sz="4000" b="1" i="0" dirty="0">
                <a:solidFill>
                  <a:srgbClr val="231F20"/>
                </a:solidFill>
                <a:effectLst/>
                <a:latin typeface="Symbol" panose="05050102010706020507" pitchFamily="18" charset="2"/>
              </a:rPr>
              <a:t>l</a:t>
            </a:r>
            <a:endParaRPr lang="en-US" altLang="zh-CN" sz="4000" b="1" dirty="0">
              <a:solidFill>
                <a:schemeClr val="tx1"/>
              </a:solidFill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CDF1310E-3E42-458C-BEA9-CF920E6AC9D0}"/>
              </a:ext>
            </a:extLst>
          </p:cNvPr>
          <p:cNvCxnSpPr/>
          <p:nvPr/>
        </p:nvCxnSpPr>
        <p:spPr>
          <a:xfrm>
            <a:off x="0" y="1090846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2C45EA9-F7BD-456B-A313-B38B5CAC4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07" y="1256573"/>
            <a:ext cx="6131293" cy="5314978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0AE7D9A6-7B4F-46A0-B9D2-92406A81DC97}"/>
              </a:ext>
            </a:extLst>
          </p:cNvPr>
          <p:cNvSpPr/>
          <p:nvPr/>
        </p:nvSpPr>
        <p:spPr bwMode="auto">
          <a:xfrm>
            <a:off x="3176335" y="1293792"/>
            <a:ext cx="2358190" cy="15849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782502-0D43-429C-A11C-048DDD07F6DB}"/>
              </a:ext>
            </a:extLst>
          </p:cNvPr>
          <p:cNvSpPr txBox="1"/>
          <p:nvPr/>
        </p:nvSpPr>
        <p:spPr>
          <a:xfrm>
            <a:off x="3400125" y="3563734"/>
            <a:ext cx="22402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~ 50 genes in </a:t>
            </a:r>
          </a:p>
          <a:p>
            <a:r>
              <a:rPr lang="en-US" altLang="zh-CN" sz="24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50-kb genome </a:t>
            </a:r>
            <a:endParaRPr lang="zh-CN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D22E2-CCF2-4BFA-B1BA-ACF33B5FF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7621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Promoters in the right and left control regions of bacteriophage λ</a:t>
            </a: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53544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t="29962" b="4328"/>
          <a:stretch/>
        </p:blipFill>
        <p:spPr>
          <a:xfrm>
            <a:off x="0" y="1884362"/>
            <a:ext cx="9144635" cy="1179178"/>
          </a:xfrm>
          <a:prstGeom prst="rect">
            <a:avLst/>
          </a:prstGeom>
        </p:spPr>
      </p:pic>
      <p:sp>
        <p:nvSpPr>
          <p:cNvPr id="5" name="内容占位符 1">
            <a:extLst>
              <a:ext uri="{FF2B5EF4-FFF2-40B4-BE49-F238E27FC236}">
                <a16:creationId xmlns:a16="http://schemas.microsoft.com/office/drawing/2014/main" id="{259230F5-C834-4FCA-A655-A0175447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823" y="3499659"/>
            <a:ext cx="8364353" cy="452628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and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are strong, constitutive promoters; that is, they bind RNA polymerase efficiently and direct transcription without help from an activator.</a:t>
            </a:r>
          </a:p>
          <a:p>
            <a:pPr>
              <a:lnSpc>
                <a:spcPct val="110000"/>
              </a:lnSpc>
            </a:pP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RM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is a weak promoter and only directs efficient transcription when an activator is bound just upstream.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F6D7A1-603E-42F2-91C8-2EF20E2F2053}"/>
              </a:ext>
            </a:extLst>
          </p:cNvPr>
          <p:cNvSpPr txBox="1"/>
          <p:nvPr/>
        </p:nvSpPr>
        <p:spPr>
          <a:xfrm>
            <a:off x="1273095" y="1810320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Strong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ADF1C1-C711-4E1B-B58F-A78FBB42999C}"/>
              </a:ext>
            </a:extLst>
          </p:cNvPr>
          <p:cNvSpPr txBox="1"/>
          <p:nvPr/>
        </p:nvSpPr>
        <p:spPr>
          <a:xfrm>
            <a:off x="5410354" y="1810320"/>
            <a:ext cx="9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Strong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B32E06-0E49-4232-B3AF-14C21FC012ED}"/>
              </a:ext>
            </a:extLst>
          </p:cNvPr>
          <p:cNvSpPr txBox="1"/>
          <p:nvPr/>
        </p:nvSpPr>
        <p:spPr>
          <a:xfrm>
            <a:off x="4437638" y="2981791"/>
            <a:ext cx="8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Weak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46D5CB-BFEB-4E70-B614-BECE7738D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56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205088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Transcription in the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control regions in lytic and lysogenic growth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496946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1758" y="1880551"/>
            <a:ext cx="8496670" cy="348049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8C7AB7-0EEA-406A-A18B-DB7F95222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DDB1658-B70B-495B-8564-73800D0E2D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/>
          <a:srcRect t="29962" b="4328"/>
          <a:stretch/>
        </p:blipFill>
        <p:spPr>
          <a:xfrm>
            <a:off x="0" y="2502459"/>
            <a:ext cx="9144635" cy="11791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2DA40F3-3EA3-40BA-8050-03B9B0335C1D}"/>
              </a:ext>
            </a:extLst>
          </p:cNvPr>
          <p:cNvSpPr txBox="1"/>
          <p:nvPr/>
        </p:nvSpPr>
        <p:spPr>
          <a:xfrm>
            <a:off x="0" y="-21389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rPr>
              <a:t>How to control transcription?</a:t>
            </a: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692FC252-9DA1-440F-A409-736400871873}"/>
              </a:ext>
            </a:extLst>
          </p:cNvPr>
          <p:cNvCxnSpPr/>
          <p:nvPr/>
        </p:nvCxnSpPr>
        <p:spPr>
          <a:xfrm>
            <a:off x="0" y="892540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AA7C820-43B8-46F1-AFEB-3B6257DB4C0C}"/>
              </a:ext>
            </a:extLst>
          </p:cNvPr>
          <p:cNvGrpSpPr/>
          <p:nvPr/>
        </p:nvGrpSpPr>
        <p:grpSpPr>
          <a:xfrm>
            <a:off x="471637" y="3205904"/>
            <a:ext cx="8537608" cy="1738021"/>
            <a:chOff x="404261" y="3295992"/>
            <a:chExt cx="8537608" cy="173802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B23EB1-B278-4EC1-86AD-3A2F0BBB7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31" b="57618"/>
            <a:stretch/>
          </p:blipFill>
          <p:spPr>
            <a:xfrm>
              <a:off x="404261" y="3992595"/>
              <a:ext cx="8537608" cy="1041418"/>
            </a:xfrm>
            <a:prstGeom prst="rect">
              <a:avLst/>
            </a:prstGeom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85D82C09-608C-4F57-9716-D1EBCEE9E50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425568" y="3295992"/>
              <a:ext cx="2073283" cy="92949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A3C1D3B-407C-4C6B-98E2-04DD8C3C8D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37284" y="3295992"/>
              <a:ext cx="1605175" cy="929499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3ACBF6D-5516-4375-8168-C44DD3C0D2C4}"/>
              </a:ext>
            </a:extLst>
          </p:cNvPr>
          <p:cNvGrpSpPr/>
          <p:nvPr/>
        </p:nvGrpSpPr>
        <p:grpSpPr>
          <a:xfrm>
            <a:off x="3310332" y="970885"/>
            <a:ext cx="4977067" cy="2479585"/>
            <a:chOff x="3310332" y="1411564"/>
            <a:chExt cx="4977067" cy="247958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737A424-E15F-4900-82DB-3DBC7012F797}"/>
                </a:ext>
              </a:extLst>
            </p:cNvPr>
            <p:cNvGrpSpPr/>
            <p:nvPr/>
          </p:nvGrpSpPr>
          <p:grpSpPr>
            <a:xfrm>
              <a:off x="3310332" y="1411564"/>
              <a:ext cx="3795621" cy="2479585"/>
              <a:chOff x="3310332" y="1411564"/>
              <a:chExt cx="3795621" cy="2479585"/>
            </a:xfrm>
          </p:grpSpPr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1CE69602-2F0C-4737-8E67-285E73879CAC}"/>
                  </a:ext>
                </a:extLst>
              </p:cNvPr>
              <p:cNvSpPr/>
              <p:nvPr/>
            </p:nvSpPr>
            <p:spPr bwMode="auto">
              <a:xfrm rot="17161072">
                <a:off x="3168037" y="2505427"/>
                <a:ext cx="1528017" cy="1243428"/>
              </a:xfrm>
              <a:prstGeom prst="arc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stealth" w="lg" len="lg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B46E2249-6DC7-4CBD-83EB-5860D4C10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4267" y="1411564"/>
                <a:ext cx="2871686" cy="1811802"/>
              </a:xfrm>
              <a:prstGeom prst="rect">
                <a:avLst/>
              </a:prstGeom>
            </p:spPr>
          </p:pic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F757949-FB47-4A46-AA61-0012A113FCC4}"/>
                  </a:ext>
                </a:extLst>
              </p:cNvPr>
              <p:cNvSpPr txBox="1"/>
              <p:nvPr/>
            </p:nvSpPr>
            <p:spPr>
              <a:xfrm>
                <a:off x="3331367" y="1693781"/>
                <a:ext cx="21307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0000FF"/>
                    </a:solidFill>
                    <a:latin typeface="Symbol" panose="05050102010706020507" pitchFamily="18" charset="2"/>
                    <a:ea typeface="微软雅黑" panose="020B0503020204020204" pitchFamily="34" charset="-122"/>
                    <a:sym typeface="+mn-ea"/>
                  </a:rPr>
                  <a:t>l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</a:rPr>
                  <a:t>repressor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</a:endParaRPr>
              </a:p>
            </p:txBody>
          </p:sp>
        </p:grp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2DBADEF6-3EFF-4738-AA8D-6D1AB803D143}"/>
                </a:ext>
              </a:extLst>
            </p:cNvPr>
            <p:cNvSpPr/>
            <p:nvPr/>
          </p:nvSpPr>
          <p:spPr bwMode="auto">
            <a:xfrm rot="17161072">
              <a:off x="6644167" y="2501188"/>
              <a:ext cx="1528017" cy="1243428"/>
            </a:xfrm>
            <a:prstGeom prst="arc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BCEBBA3E-F032-420C-87C8-87FCD58B733C}"/>
                </a:ext>
              </a:extLst>
            </p:cNvPr>
            <p:cNvSpPr/>
            <p:nvPr/>
          </p:nvSpPr>
          <p:spPr bwMode="auto">
            <a:xfrm>
              <a:off x="7730306" y="2069170"/>
              <a:ext cx="557093" cy="553251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Cro</a:t>
              </a:r>
              <a:endParaRPr kumimoji="1" lang="zh-CN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6" name="内容占位符 1">
            <a:extLst>
              <a:ext uri="{FF2B5EF4-FFF2-40B4-BE49-F238E27FC236}">
                <a16:creationId xmlns:a16="http://schemas.microsoft.com/office/drawing/2014/main" id="{F836F6B9-7DCC-4054-A48E-CE44C774660A}"/>
              </a:ext>
            </a:extLst>
          </p:cNvPr>
          <p:cNvSpPr txBox="1">
            <a:spLocks/>
          </p:cNvSpPr>
          <p:nvPr/>
        </p:nvSpPr>
        <p:spPr>
          <a:xfrm>
            <a:off x="471637" y="4838848"/>
            <a:ext cx="8273221" cy="1879824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0" kern="0" dirty="0">
                <a:ea typeface="微软雅黑" panose="020B0503020204020204" pitchFamily="34" charset="-122"/>
              </a:rPr>
              <a:t>The </a:t>
            </a:r>
            <a:r>
              <a:rPr lang="en-US" altLang="zh-CN" sz="2800" b="0" i="1" kern="0" dirty="0" err="1">
                <a:ea typeface="微软雅黑" panose="020B0503020204020204" pitchFamily="34" charset="-122"/>
              </a:rPr>
              <a:t>cI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 gene encodes </a:t>
            </a:r>
            <a:r>
              <a:rPr lang="en-US" altLang="zh-CN" sz="2800" b="1" kern="0" dirty="0">
                <a:solidFill>
                  <a:srgbClr val="FF0000"/>
                </a:solidFill>
                <a:latin typeface="Symbol" panose="05050102010706020507" pitchFamily="18" charset="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2800" b="1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repressor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,</a:t>
            </a:r>
            <a:r>
              <a:rPr lang="zh-CN" altLang="en-US" sz="2800" b="0" kern="0" dirty="0"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which can both </a:t>
            </a:r>
            <a:r>
              <a:rPr lang="en-US" altLang="zh-CN" sz="2800" b="0" kern="0" dirty="0">
                <a:solidFill>
                  <a:srgbClr val="0000FF"/>
                </a:solidFill>
                <a:ea typeface="微软雅黑" panose="020B0503020204020204" pitchFamily="34" charset="-122"/>
              </a:rPr>
              <a:t>activate</a:t>
            </a:r>
            <a:r>
              <a:rPr lang="en-US" altLang="zh-CN" sz="28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and</a:t>
            </a:r>
            <a:r>
              <a:rPr lang="en-US" altLang="zh-CN" sz="2800" b="0" kern="0" dirty="0">
                <a:solidFill>
                  <a:srgbClr val="FF0000"/>
                </a:solidFill>
                <a:ea typeface="微软雅黑" panose="020B0503020204020204" pitchFamily="34" charset="-122"/>
              </a:rPr>
              <a:t> repress </a:t>
            </a:r>
            <a:r>
              <a:rPr lang="en-US" altLang="zh-CN" sz="2800" b="0" kern="0" dirty="0">
                <a:ea typeface="微软雅黑" panose="020B0503020204020204" pitchFamily="34" charset="-122"/>
              </a:rPr>
              <a:t>transcription, however, 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Cro</a:t>
            </a:r>
            <a:r>
              <a:rPr lang="en-US" altLang="zh-CN" sz="2800" dirty="0"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b="0" dirty="0">
                <a:ea typeface="微软雅黑" panose="020B0503020204020204" pitchFamily="34" charset="-122"/>
                <a:sym typeface="+mn-ea"/>
              </a:rPr>
              <a:t>only </a:t>
            </a:r>
            <a:r>
              <a:rPr lang="en-US" altLang="zh-CN" sz="2800" b="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represses</a:t>
            </a:r>
            <a:r>
              <a:rPr lang="en-US" altLang="zh-CN" sz="2800" b="0" dirty="0">
                <a:ea typeface="微软雅黑" panose="020B0503020204020204" pitchFamily="34" charset="-122"/>
                <a:sym typeface="+mn-ea"/>
              </a:rPr>
              <a:t> transcription.</a:t>
            </a:r>
            <a:endParaRPr lang="en-US" altLang="zh-CN" sz="2800" b="0" kern="0" dirty="0">
              <a:ea typeface="微软雅黑" panose="020B0503020204020204" pitchFamily="34" charset="-122"/>
            </a:endParaRPr>
          </a:p>
        </p:txBody>
      </p: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1A0F1FA9-D693-4921-A37D-4EAA9F54B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58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23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70E17B-557C-4F96-A0D7-45758232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10" y="1143519"/>
            <a:ext cx="7968980" cy="2799912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0DDA57C0-9588-4A9C-B45A-D7AFAFEC27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7690" y="4067867"/>
            <a:ext cx="8073941" cy="2433894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When functioning as a </a:t>
            </a:r>
            <a:r>
              <a:rPr lang="en-US" altLang="zh-CN" sz="2800" b="1" dirty="0">
                <a:solidFill>
                  <a:srgbClr val="FF0000"/>
                </a:solidFill>
                <a:ea typeface="微软雅黑" panose="020B0503020204020204" pitchFamily="34" charset="-122"/>
              </a:rPr>
              <a:t>repressor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 it binds to sites that overlap the promoter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 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and 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excludes RNA polymerase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.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As an </a:t>
            </a:r>
            <a:r>
              <a:rPr lang="en-US" altLang="zh-CN" sz="2800" b="1" dirty="0">
                <a:solidFill>
                  <a:srgbClr val="0000FF"/>
                </a:solidFill>
                <a:ea typeface="微软雅黑" panose="020B0503020204020204" pitchFamily="34" charset="-122"/>
              </a:rPr>
              <a:t>activator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 </a:t>
            </a:r>
            <a:r>
              <a:rPr lang="en-US" altLang="zh-CN" sz="2800" dirty="0">
                <a:ea typeface="微软雅黑" panose="020B0503020204020204" pitchFamily="34" charset="-122"/>
                <a:sym typeface="+mn-ea"/>
              </a:rPr>
              <a:t>λ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repressor works like CAP—by 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recruitment of RNA polymerase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. </a:t>
            </a:r>
          </a:p>
          <a:p>
            <a:endParaRPr lang="en-US" altLang="zh-CN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1C34481-F6ED-4D8E-9364-E3CB8C4100B7}"/>
              </a:ext>
            </a:extLst>
          </p:cNvPr>
          <p:cNvSpPr/>
          <p:nvPr/>
        </p:nvSpPr>
        <p:spPr bwMode="auto">
          <a:xfrm>
            <a:off x="4455998" y="3545420"/>
            <a:ext cx="1183907" cy="39801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AA228A-6B54-4525-B1B0-C096157E71D2}"/>
              </a:ext>
            </a:extLst>
          </p:cNvPr>
          <p:cNvSpPr txBox="1"/>
          <p:nvPr/>
        </p:nvSpPr>
        <p:spPr>
          <a:xfrm>
            <a:off x="5400404" y="1100757"/>
            <a:ext cx="3323346" cy="95410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+mn-lt"/>
              </a:rPr>
              <a:t>Positive feedback </a:t>
            </a:r>
          </a:p>
          <a:p>
            <a:pPr algn="ctr"/>
            <a:r>
              <a:rPr lang="en-US" altLang="zh-CN" sz="2800" dirty="0">
                <a:latin typeface="+mn-lt"/>
              </a:rPr>
              <a:t>regulation </a:t>
            </a:r>
            <a:endParaRPr lang="zh-CN" altLang="en-US" sz="2800" dirty="0">
              <a:latin typeface="+mn-lt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304BC0-D5C6-4AB5-AFC8-A470BFAA907B}"/>
              </a:ext>
            </a:extLst>
          </p:cNvPr>
          <p:cNvGrpSpPr/>
          <p:nvPr/>
        </p:nvGrpSpPr>
        <p:grpSpPr>
          <a:xfrm>
            <a:off x="3060849" y="1380807"/>
            <a:ext cx="4094283" cy="2481315"/>
            <a:chOff x="3129512" y="356239"/>
            <a:chExt cx="4094283" cy="248131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FB5679C-8F7F-417A-A957-D80962F1188C}"/>
                </a:ext>
              </a:extLst>
            </p:cNvPr>
            <p:cNvGrpSpPr/>
            <p:nvPr/>
          </p:nvGrpSpPr>
          <p:grpSpPr>
            <a:xfrm>
              <a:off x="3745378" y="356239"/>
              <a:ext cx="1630696" cy="1905078"/>
              <a:chOff x="3745378" y="356239"/>
              <a:chExt cx="1630696" cy="1905078"/>
            </a:xfrm>
          </p:grpSpPr>
          <p:sp>
            <p:nvSpPr>
              <p:cNvPr id="9" name="弧形 8">
                <a:extLst>
                  <a:ext uri="{FF2B5EF4-FFF2-40B4-BE49-F238E27FC236}">
                    <a16:creationId xmlns:a16="http://schemas.microsoft.com/office/drawing/2014/main" id="{55BCA878-4DAF-4300-A71C-7BD037D48BA3}"/>
                  </a:ext>
                </a:extLst>
              </p:cNvPr>
              <p:cNvSpPr/>
              <p:nvPr/>
            </p:nvSpPr>
            <p:spPr bwMode="auto">
              <a:xfrm rot="13745488" flipV="1">
                <a:off x="3690446" y="1098562"/>
                <a:ext cx="1217687" cy="1107824"/>
              </a:xfrm>
              <a:prstGeom prst="arc">
                <a:avLst/>
              </a:prstGeom>
              <a:noFill/>
              <a:ln w="38100" cap="flat" cmpd="sng" algn="ctr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stealth" w="lg" len="lg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E544274-C20F-4F6B-9255-5861EDB07870}"/>
                  </a:ext>
                </a:extLst>
              </p:cNvPr>
              <p:cNvSpPr txBox="1"/>
              <p:nvPr/>
            </p:nvSpPr>
            <p:spPr>
              <a:xfrm>
                <a:off x="4072512" y="356239"/>
                <a:ext cx="13035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</a:rPr>
                  <a:t>recruit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0B2615F-303C-4098-8C54-CFFFB1FCF273}"/>
                </a:ext>
              </a:extLst>
            </p:cNvPr>
            <p:cNvGrpSpPr/>
            <p:nvPr/>
          </p:nvGrpSpPr>
          <p:grpSpPr>
            <a:xfrm>
              <a:off x="5222131" y="1318920"/>
              <a:ext cx="2001664" cy="1294654"/>
              <a:chOff x="5222131" y="1318920"/>
              <a:chExt cx="2001664" cy="1294654"/>
            </a:xfrm>
          </p:grpSpPr>
          <p:sp>
            <p:nvSpPr>
              <p:cNvPr id="11" name="弧形 10">
                <a:extLst>
                  <a:ext uri="{FF2B5EF4-FFF2-40B4-BE49-F238E27FC236}">
                    <a16:creationId xmlns:a16="http://schemas.microsoft.com/office/drawing/2014/main" id="{A077C569-1CBF-432F-BF95-8118A94BD872}"/>
                  </a:ext>
                </a:extLst>
              </p:cNvPr>
              <p:cNvSpPr/>
              <p:nvPr/>
            </p:nvSpPr>
            <p:spPr bwMode="auto">
              <a:xfrm rot="1861290">
                <a:off x="5222131" y="1355606"/>
                <a:ext cx="715293" cy="607994"/>
              </a:xfrm>
              <a:prstGeom prst="arc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1" lang="zh-CN" alt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593F33DD-D8BE-411E-9178-CD485A4B1B52}"/>
                  </a:ext>
                </a:extLst>
              </p:cNvPr>
              <p:cNvCxnSpPr/>
              <p:nvPr/>
            </p:nvCxnSpPr>
            <p:spPr bwMode="auto">
              <a:xfrm>
                <a:off x="5763807" y="1723904"/>
                <a:ext cx="211756" cy="204018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8175AFA-37E6-4A8C-A8E6-B159A2B09F37}"/>
                  </a:ext>
                </a:extLst>
              </p:cNvPr>
              <p:cNvSpPr txBox="1"/>
              <p:nvPr/>
            </p:nvSpPr>
            <p:spPr>
              <a:xfrm>
                <a:off x="5961911" y="1318920"/>
                <a:ext cx="12618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  <a:latin typeface="+mn-lt"/>
                  </a:rPr>
                  <a:t>inhibit</a:t>
                </a:r>
                <a:endParaRPr lang="zh-CN" altLang="en-US" sz="2800" dirty="0">
                  <a:solidFill>
                    <a:srgbClr val="FF0000"/>
                  </a:solidFill>
                  <a:latin typeface="+mn-lt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6C73B2F-0874-44AA-A469-296A70EAA1AA}"/>
                  </a:ext>
                </a:extLst>
              </p:cNvPr>
              <p:cNvSpPr txBox="1"/>
              <p:nvPr/>
            </p:nvSpPr>
            <p:spPr>
              <a:xfrm>
                <a:off x="5568426" y="2151909"/>
                <a:ext cx="11839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i="1" dirty="0">
                    <a:solidFill>
                      <a:srgbClr val="FF0000"/>
                    </a:solidFill>
                    <a:latin typeface="+mn-lt"/>
                    <a:ea typeface="微软雅黑" panose="020B0503020204020204" pitchFamily="34" charset="-122"/>
                    <a:sym typeface="+mn-ea"/>
                  </a:rPr>
                  <a:t>P</a:t>
                </a:r>
                <a:r>
                  <a:rPr lang="en-US" altLang="zh-CN" sz="2400" baseline="-25000" dirty="0">
                    <a:solidFill>
                      <a:srgbClr val="FF0000"/>
                    </a:solidFill>
                    <a:latin typeface="+mn-lt"/>
                    <a:ea typeface="微软雅黑" panose="020B0503020204020204" pitchFamily="34" charset="-122"/>
                    <a:sym typeface="+mn-ea"/>
                  </a:rPr>
                  <a:t>R 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+mn-lt"/>
                    <a:ea typeface="微软雅黑" panose="020B0503020204020204" pitchFamily="34" charset="-122"/>
                    <a:sym typeface="+mn-ea"/>
                  </a:rPr>
                  <a:t>Off</a:t>
                </a:r>
                <a:endParaRPr lang="zh-CN" altLang="en-US" sz="2400" dirty="0">
                  <a:solidFill>
                    <a:srgbClr val="FF0000"/>
                  </a:solidFill>
                  <a:latin typeface="+mn-lt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BE2980B-CF51-4523-8F92-0F4C1862000C}"/>
                </a:ext>
              </a:extLst>
            </p:cNvPr>
            <p:cNvSpPr txBox="1"/>
            <p:nvPr/>
          </p:nvSpPr>
          <p:spPr>
            <a:xfrm>
              <a:off x="3129512" y="2375889"/>
              <a:ext cx="13437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  <a:sym typeface="+mn-ea"/>
                </a:rPr>
                <a:t>P</a:t>
              </a:r>
              <a:r>
                <a:rPr lang="en-US" altLang="zh-CN" sz="2400" baseline="-250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  <a:sym typeface="+mn-ea"/>
                </a:rPr>
                <a:t>RM </a:t>
              </a:r>
              <a:r>
                <a:rPr lang="en-US" altLang="zh-CN" sz="24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  <a:sym typeface="+mn-ea"/>
                </a:rPr>
                <a:t>ON</a:t>
              </a:r>
              <a:endParaRPr lang="zh-CN" altLang="en-US" sz="2400" dirty="0">
                <a:solidFill>
                  <a:srgbClr val="0000FF"/>
                </a:solidFill>
                <a:latin typeface="+mn-lt"/>
              </a:endParaRPr>
            </a:p>
          </p:txBody>
        </p:sp>
      </p:grp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542BA490-5162-452C-8AD3-F827DC165BF4}"/>
              </a:ext>
            </a:extLst>
          </p:cNvPr>
          <p:cNvCxnSpPr/>
          <p:nvPr/>
        </p:nvCxnSpPr>
        <p:spPr>
          <a:xfrm>
            <a:off x="0" y="892540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41057E9-C5AF-4E06-9904-4736D1030FA3}"/>
              </a:ext>
            </a:extLst>
          </p:cNvPr>
          <p:cNvSpPr txBox="1"/>
          <p:nvPr/>
        </p:nvSpPr>
        <p:spPr>
          <a:xfrm>
            <a:off x="0" y="-21389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rPr>
              <a:t>How to control transcription?</a:t>
            </a: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B847863A-B7FB-439A-BDA6-8D65803BD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59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9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1"/>
            <a:ext cx="9144000" cy="1475652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Most Activators and Repressors Act at the Level of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Transcription Initiation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577254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56634" y="3504265"/>
            <a:ext cx="7430732" cy="2369838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First, transcription initiation is the most energetically 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efficient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step to regulate.</a:t>
            </a:r>
          </a:p>
          <a:p>
            <a:pPr algn="l">
              <a:lnSpc>
                <a:spcPct val="120000"/>
              </a:lnSpc>
            </a:pP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Second, regulation at this first step is 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easier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to do well.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0582B3-2E7D-4371-8AD6-6F9E46289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11" t="26245" r="9377" b="29469"/>
          <a:stretch/>
        </p:blipFill>
        <p:spPr>
          <a:xfrm>
            <a:off x="2721254" y="2110455"/>
            <a:ext cx="3291840" cy="97216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98E453-644B-4246-A917-4A633EDBC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5A1E8A-0B64-4758-86E7-A536672F2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32"/>
          <a:stretch/>
        </p:blipFill>
        <p:spPr>
          <a:xfrm>
            <a:off x="739993" y="1065810"/>
            <a:ext cx="7748151" cy="2283345"/>
          </a:xfrm>
          <a:prstGeom prst="rect">
            <a:avLst/>
          </a:prstGeom>
        </p:spPr>
      </p:pic>
      <p:sp>
        <p:nvSpPr>
          <p:cNvPr id="6" name="内容占位符 1">
            <a:extLst>
              <a:ext uri="{FF2B5EF4-FFF2-40B4-BE49-F238E27FC236}">
                <a16:creationId xmlns:a16="http://schemas.microsoft.com/office/drawing/2014/main" id="{A3E72BA3-3265-42B2-A1E1-8D6D03B8C3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138" y="3362898"/>
            <a:ext cx="9059862" cy="4772025"/>
          </a:xfrm>
        </p:spPr>
        <p:txBody>
          <a:bodyPr/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F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or lytic growth, </a:t>
            </a:r>
            <a:r>
              <a:rPr lang="en-US" altLang="zh-CN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a single Cro dimer is bound to </a:t>
            </a:r>
            <a:r>
              <a:rPr lang="en-US" altLang="zh-CN" sz="2800" i="1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2800" baseline="-25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R3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; this site overlaps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RM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and so Cro represses this weak promoter.</a:t>
            </a:r>
          </a:p>
          <a:p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As neither repressor nor Cro is bound to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R1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and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O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R2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,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 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binds RNA polymerase and directs transcription of lytic genes; </a:t>
            </a:r>
            <a:r>
              <a:rPr lang="en-US" altLang="zh-CN" sz="2800" i="1" dirty="0">
                <a:solidFill>
                  <a:srgbClr val="0000FF"/>
                </a:solidFill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solidFill>
                  <a:srgbClr val="0000FF"/>
                </a:solidFill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 does likewise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. Recall that both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R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and </a:t>
            </a:r>
            <a:r>
              <a:rPr lang="en-US" altLang="zh-CN" sz="2800" i="1" dirty="0"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2800" baseline="-25000" dirty="0"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2800" dirty="0">
                <a:solidFill>
                  <a:schemeClr val="tx1"/>
                </a:solidFill>
                <a:ea typeface="微软雅黑" panose="020B0503020204020204" pitchFamily="34" charset="-122"/>
              </a:rPr>
              <a:t> are strong promoters that need no activator.</a:t>
            </a:r>
          </a:p>
          <a:p>
            <a:endParaRPr lang="en-US" altLang="zh-CN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058F3CCC-8A8E-4BA7-944E-8B06864E3074}"/>
              </a:ext>
            </a:extLst>
          </p:cNvPr>
          <p:cNvCxnSpPr/>
          <p:nvPr/>
        </p:nvCxnSpPr>
        <p:spPr>
          <a:xfrm>
            <a:off x="0" y="892540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9ECD2B8-1AA5-4F17-80EE-9A10F9A0BD9A}"/>
              </a:ext>
            </a:extLst>
          </p:cNvPr>
          <p:cNvSpPr txBox="1"/>
          <p:nvPr/>
        </p:nvSpPr>
        <p:spPr>
          <a:xfrm>
            <a:off x="0" y="-21389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rPr>
              <a:t>How to control transcription?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8DF33B06-9AB2-4AA0-A989-106B20D10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60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102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D16F37-F50F-49AD-BEF0-D659B302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8" y="1848419"/>
            <a:ext cx="8571123" cy="3872767"/>
          </a:xfrm>
          <a:prstGeom prst="rect">
            <a:avLst/>
          </a:prstGeom>
        </p:spPr>
      </p:pic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D8327E9B-EF30-4457-8E6D-E2A45D1E4799}"/>
              </a:ext>
            </a:extLst>
          </p:cNvPr>
          <p:cNvCxnSpPr/>
          <p:nvPr/>
        </p:nvCxnSpPr>
        <p:spPr>
          <a:xfrm>
            <a:off x="0" y="107346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5B98791-59BC-49FA-8103-9A725E295FB1}"/>
              </a:ext>
            </a:extLst>
          </p:cNvPr>
          <p:cNvSpPr txBox="1"/>
          <p:nvPr/>
        </p:nvSpPr>
        <p:spPr>
          <a:xfrm>
            <a:off x="0" y="7969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Interaction of repressors at O</a:t>
            </a:r>
            <a:r>
              <a:rPr lang="en-US" altLang="zh-CN" sz="3600" b="1" i="0" baseline="-25000" dirty="0">
                <a:solidFill>
                  <a:schemeClr val="accent2">
                    <a:lumMod val="75000"/>
                  </a:schemeClr>
                </a:solidFill>
                <a:effectLst/>
              </a:rPr>
              <a:t>R</a:t>
            </a:r>
            <a:r>
              <a:rPr lang="en-US" altLang="zh-CN" sz="3600" b="1" i="0" dirty="0">
                <a:solidFill>
                  <a:schemeClr val="accent2">
                    <a:lumMod val="75000"/>
                  </a:schemeClr>
                </a:solidFill>
                <a:effectLst/>
              </a:rPr>
              <a:t> and O</a:t>
            </a:r>
            <a:r>
              <a:rPr lang="en-US" altLang="zh-CN" sz="3600" b="1" i="0" baseline="-25000" dirty="0">
                <a:solidFill>
                  <a:schemeClr val="accent2">
                    <a:lumMod val="75000"/>
                  </a:schemeClr>
                </a:solidFill>
                <a:effectLst/>
              </a:rPr>
              <a:t>L</a:t>
            </a:r>
            <a:endParaRPr lang="en-US" altLang="zh-CN" sz="6000" b="1" baseline="-25000" dirty="0">
              <a:solidFill>
                <a:schemeClr val="accent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3E0A5A-9E11-44F3-924C-118868132D1C}"/>
              </a:ext>
            </a:extLst>
          </p:cNvPr>
          <p:cNvSpPr txBox="1"/>
          <p:nvPr/>
        </p:nvSpPr>
        <p:spPr>
          <a:xfrm>
            <a:off x="3657600" y="1424349"/>
            <a:ext cx="40762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n-lt"/>
              </a:rPr>
              <a:t>P</a:t>
            </a:r>
            <a:r>
              <a:rPr lang="en-US" altLang="zh-CN" sz="2800" baseline="-25000" dirty="0">
                <a:latin typeface="+mn-lt"/>
              </a:rPr>
              <a:t>L</a:t>
            </a:r>
            <a:endParaRPr lang="zh-CN" altLang="en-US" sz="2800" baseline="-25000" dirty="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B2C152-8388-4365-8645-6E6CCD32326C}"/>
              </a:ext>
            </a:extLst>
          </p:cNvPr>
          <p:cNvSpPr txBox="1"/>
          <p:nvPr/>
        </p:nvSpPr>
        <p:spPr>
          <a:xfrm>
            <a:off x="3503362" y="5522922"/>
            <a:ext cx="423047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n-lt"/>
              </a:rPr>
              <a:t>        P</a:t>
            </a:r>
            <a:r>
              <a:rPr lang="en-US" altLang="zh-CN" sz="2800" baseline="-25000" dirty="0">
                <a:latin typeface="+mn-lt"/>
              </a:rPr>
              <a:t>RM                           </a:t>
            </a:r>
            <a:r>
              <a:rPr lang="en-US" altLang="zh-CN" sz="2800" dirty="0">
                <a:latin typeface="+mn-lt"/>
              </a:rPr>
              <a:t>P</a:t>
            </a:r>
            <a:r>
              <a:rPr lang="en-US" altLang="zh-CN" sz="2800" baseline="-25000" dirty="0">
                <a:latin typeface="+mn-lt"/>
              </a:rPr>
              <a:t>R</a:t>
            </a:r>
            <a:endParaRPr lang="zh-CN" altLang="en-US" sz="2800" baseline="-25000" dirty="0">
              <a:latin typeface="+mn-lt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A7D7A9D5-ABDB-47D1-BCBE-DB0CB116F7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61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912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07346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C9CE185E-8686-456B-9EB2-A4346AC77FCD}"/>
              </a:ext>
            </a:extLst>
          </p:cNvPr>
          <p:cNvSpPr txBox="1"/>
          <p:nvPr/>
        </p:nvSpPr>
        <p:spPr>
          <a:xfrm>
            <a:off x="0" y="7969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2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rPr>
              <a:t>How to induce </a:t>
            </a:r>
            <a:r>
              <a:rPr lang="en-US" altLang="zh-CN" sz="4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lysogenic growth</a:t>
            </a:r>
            <a:r>
              <a:rPr lang="en-US" altLang="zh-CN" sz="42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1AE7A6-DA55-4FBD-8785-A96DB678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86" y="1176637"/>
            <a:ext cx="7987228" cy="529339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E276B898-7B94-46DB-B982-8AFD7BE792C2}"/>
              </a:ext>
            </a:extLst>
          </p:cNvPr>
          <p:cNvSpPr/>
          <p:nvPr/>
        </p:nvSpPr>
        <p:spPr bwMode="auto">
          <a:xfrm>
            <a:off x="4186409" y="3481329"/>
            <a:ext cx="1531345" cy="793215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9D343B-CC0E-42FC-A358-7E05707C5C0A}"/>
              </a:ext>
            </a:extLst>
          </p:cNvPr>
          <p:cNvSpPr txBox="1"/>
          <p:nvPr/>
        </p:nvSpPr>
        <p:spPr>
          <a:xfrm>
            <a:off x="5694089" y="3417983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6AAA825E-A9AE-4B14-8FFA-50917F11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62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2"/>
          <p:cNvCxnSpPr/>
          <p:nvPr/>
        </p:nvCxnSpPr>
        <p:spPr>
          <a:xfrm>
            <a:off x="0" y="107346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C9CE185E-8686-456B-9EB2-A4346AC77FCD}"/>
              </a:ext>
            </a:extLst>
          </p:cNvPr>
          <p:cNvSpPr txBox="1"/>
          <p:nvPr/>
        </p:nvSpPr>
        <p:spPr>
          <a:xfrm>
            <a:off x="0" y="79693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8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</a:rPr>
              <a:t>DNA damage induce </a:t>
            </a:r>
            <a:r>
              <a:rPr lang="en-US" altLang="zh-CN" sz="38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  <a:sym typeface="+mn-ea"/>
              </a:rPr>
              <a:t>lysogenic growth</a:t>
            </a:r>
            <a:endParaRPr lang="en-US" altLang="zh-CN" sz="3800" b="1" dirty="0">
              <a:solidFill>
                <a:schemeClr val="accent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1AE7A6-DA55-4FBD-8785-A96DB678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0" y="2031588"/>
            <a:ext cx="6931640" cy="4593818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7262B739-4B52-4D66-AE80-281967CA4E26}"/>
              </a:ext>
            </a:extLst>
          </p:cNvPr>
          <p:cNvGrpSpPr/>
          <p:nvPr/>
        </p:nvGrpSpPr>
        <p:grpSpPr>
          <a:xfrm>
            <a:off x="3446443" y="1226848"/>
            <a:ext cx="5360024" cy="2434732"/>
            <a:chOff x="3446443" y="1226848"/>
            <a:chExt cx="5360024" cy="243473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23CE9D9-D08B-4870-88E0-7D5249BCFF8C}"/>
                </a:ext>
              </a:extLst>
            </p:cNvPr>
            <p:cNvSpPr txBox="1"/>
            <p:nvPr/>
          </p:nvSpPr>
          <p:spPr>
            <a:xfrm>
              <a:off x="6397346" y="1226848"/>
              <a:ext cx="2409121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+mn-lt"/>
                </a:rPr>
                <a:t>DNA damage</a:t>
              </a:r>
              <a:endParaRPr lang="zh-CN" altLang="en-US" sz="2800" dirty="0">
                <a:latin typeface="+mn-lt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C2AEFCD5-7B2C-483A-B5A6-C0F5FC15F04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97346" y="1691595"/>
              <a:ext cx="664734" cy="33999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4B3940D-D6CE-4B25-94BB-D56F8400FEF9}"/>
                </a:ext>
              </a:extLst>
            </p:cNvPr>
            <p:cNvSpPr txBox="1"/>
            <p:nvPr/>
          </p:nvSpPr>
          <p:spPr>
            <a:xfrm>
              <a:off x="4535136" y="2073691"/>
              <a:ext cx="2824812" cy="52322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latin typeface="+mn-lt"/>
                </a:rPr>
                <a:t>Activated </a:t>
              </a:r>
              <a:r>
                <a:rPr lang="en-US" altLang="zh-CN" sz="2800" dirty="0" err="1">
                  <a:latin typeface="+mn-lt"/>
                </a:rPr>
                <a:t>RecA</a:t>
              </a:r>
              <a:endParaRPr lang="zh-CN" altLang="en-US" sz="2800" dirty="0">
                <a:latin typeface="+mn-lt"/>
              </a:endParaRPr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5236E513-2E14-4829-993F-92F03BE50FA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175393" y="2572912"/>
              <a:ext cx="888554" cy="50079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stealth" w="lg" len="lg"/>
            </a:ln>
          </p:spPr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AD6A56D-8323-4723-A96B-B38D3777D88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99123" y="3150825"/>
              <a:ext cx="374574" cy="51075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933DA7B-5D8F-4214-8FAC-F4F88C1FAB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99123" y="3150825"/>
              <a:ext cx="385250" cy="51075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497B133-9653-4145-BBF6-AAAD1123EB4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46443" y="3150825"/>
              <a:ext cx="374574" cy="51075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513E697-C557-4CBD-972F-223B8EC7DB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46443" y="3150825"/>
              <a:ext cx="385250" cy="51075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5DB8FF57-B4A5-49C1-8D3A-5A464BF26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63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80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D16F37-F50F-49AD-BEF0-D659B302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8" y="2123838"/>
            <a:ext cx="8571123" cy="3872767"/>
          </a:xfrm>
          <a:prstGeom prst="rect">
            <a:avLst/>
          </a:prstGeom>
        </p:spPr>
      </p:pic>
      <p:cxnSp>
        <p:nvCxnSpPr>
          <p:cNvPr id="6" name="Straight Connector 12">
            <a:extLst>
              <a:ext uri="{FF2B5EF4-FFF2-40B4-BE49-F238E27FC236}">
                <a16:creationId xmlns:a16="http://schemas.microsoft.com/office/drawing/2014/main" id="{D8327E9B-EF30-4457-8E6D-E2A45D1E4799}"/>
              </a:ext>
            </a:extLst>
          </p:cNvPr>
          <p:cNvCxnSpPr/>
          <p:nvPr/>
        </p:nvCxnSpPr>
        <p:spPr>
          <a:xfrm>
            <a:off x="0" y="126075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5B98791-59BC-49FA-8103-9A725E295FB1}"/>
              </a:ext>
            </a:extLst>
          </p:cNvPr>
          <p:cNvSpPr txBox="1"/>
          <p:nvPr/>
        </p:nvSpPr>
        <p:spPr>
          <a:xfrm>
            <a:off x="0" y="94262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  <a:sym typeface="+mn-ea"/>
              </a:rPr>
              <a:t>Loss of cooperative repression by </a:t>
            </a:r>
          </a:p>
          <a:p>
            <a:pPr marL="0" indent="0" algn="ctr" eaLnBrk="1" hangingPunct="1"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  <a:sym typeface="+mn-ea"/>
              </a:rPr>
              <a:t>cleavage of 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Symbol" panose="05050102010706020507" pitchFamily="18" charset="2"/>
                <a:ea typeface="微软雅黑" panose="020B0503020204020204" pitchFamily="34" charset="-122"/>
                <a:sym typeface="+mn-ea"/>
              </a:rPr>
              <a:t>l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ea typeface="微软雅黑" panose="020B0503020204020204" pitchFamily="34" charset="-122"/>
                <a:sym typeface="+mn-ea"/>
              </a:rPr>
              <a:t> repressor</a:t>
            </a:r>
            <a:endParaRPr lang="en-US" altLang="zh-CN" sz="6000" b="1" baseline="-25000" dirty="0">
              <a:solidFill>
                <a:schemeClr val="accent2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3E0A5A-9E11-44F3-924C-118868132D1C}"/>
              </a:ext>
            </a:extLst>
          </p:cNvPr>
          <p:cNvSpPr txBox="1"/>
          <p:nvPr/>
        </p:nvSpPr>
        <p:spPr>
          <a:xfrm>
            <a:off x="3657600" y="1699768"/>
            <a:ext cx="4076240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n-lt"/>
              </a:rPr>
              <a:t>P</a:t>
            </a:r>
            <a:r>
              <a:rPr lang="en-US" altLang="zh-CN" sz="2800" baseline="-25000" dirty="0">
                <a:latin typeface="+mn-lt"/>
              </a:rPr>
              <a:t>L</a:t>
            </a:r>
            <a:endParaRPr lang="zh-CN" altLang="en-US" sz="2800" baseline="-25000" dirty="0">
              <a:latin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B2C152-8388-4365-8645-6E6CCD32326C}"/>
              </a:ext>
            </a:extLst>
          </p:cNvPr>
          <p:cNvSpPr txBox="1"/>
          <p:nvPr/>
        </p:nvSpPr>
        <p:spPr>
          <a:xfrm>
            <a:off x="3503362" y="5798341"/>
            <a:ext cx="4230478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n-lt"/>
              </a:rPr>
              <a:t>        P</a:t>
            </a:r>
            <a:r>
              <a:rPr lang="en-US" altLang="zh-CN" sz="2800" baseline="-25000" dirty="0">
                <a:latin typeface="+mn-lt"/>
              </a:rPr>
              <a:t>RM                           </a:t>
            </a:r>
            <a:r>
              <a:rPr lang="en-US" altLang="zh-CN" sz="2800" dirty="0">
                <a:latin typeface="+mn-lt"/>
              </a:rPr>
              <a:t>P</a:t>
            </a:r>
            <a:r>
              <a:rPr lang="en-US" altLang="zh-CN" sz="2800" baseline="-25000" dirty="0">
                <a:latin typeface="+mn-lt"/>
              </a:rPr>
              <a:t>R</a:t>
            </a:r>
            <a:endParaRPr lang="zh-CN" altLang="en-US" sz="2800" baseline="-25000" dirty="0">
              <a:latin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397ABA-BA51-4396-AD25-A6101669090D}"/>
              </a:ext>
            </a:extLst>
          </p:cNvPr>
          <p:cNvGrpSpPr/>
          <p:nvPr/>
        </p:nvGrpSpPr>
        <p:grpSpPr>
          <a:xfrm>
            <a:off x="5440486" y="2976249"/>
            <a:ext cx="1995884" cy="2047141"/>
            <a:chOff x="3446443" y="3150825"/>
            <a:chExt cx="391736" cy="51075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5396E7D-DB79-4301-B0BA-81522487774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46443" y="3150825"/>
              <a:ext cx="374574" cy="510755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9BC806D2-E8E8-4678-B38D-8FE0BC5A13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52929" y="3150825"/>
              <a:ext cx="385250" cy="51075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0501BB-25F8-4CC3-AEF1-35D3F9D25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64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970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57200" y="1340985"/>
            <a:ext cx="8686800" cy="621665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 sz="2600" b="0" i="0" dirty="0">
                <a:effectLst/>
              </a:rPr>
              <a:t>An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Activator and a Repressor </a:t>
            </a:r>
            <a:r>
              <a:rPr lang="en-US" altLang="zh-CN" sz="2600" b="0" i="0" dirty="0">
                <a:effectLst/>
              </a:rPr>
              <a:t>Together Control the lac Genes</a:t>
            </a:r>
            <a:r>
              <a:rPr lang="en-US" altLang="zh-CN" sz="2600" dirty="0"/>
              <a:t> (</a:t>
            </a:r>
            <a:r>
              <a:rPr lang="en-US" altLang="zh-CN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t</a:t>
            </a:r>
            <a:r>
              <a:rPr lang="zh-CN" altLang="en-US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he</a:t>
            </a:r>
            <a:r>
              <a:rPr lang="zh-CN" altLang="en-US" sz="2600" b="0" i="1" dirty="0"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i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lac</a:t>
            </a:r>
            <a:r>
              <a:rPr lang="en-US" altLang="zh-CN" sz="2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6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operon 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乳糖操纵子</a:t>
            </a:r>
            <a:r>
              <a:rPr lang="en-US" altLang="zh-CN" sz="2600" b="0" dirty="0"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Alternative </a:t>
            </a:r>
            <a:r>
              <a:rPr lang="en-US" altLang="zh-CN" sz="2600" b="1" i="0" dirty="0">
                <a:solidFill>
                  <a:srgbClr val="0000FF"/>
                </a:solidFill>
                <a:effectLst/>
                <a:latin typeface="Symbol" panose="05050102010706020507" pitchFamily="18" charset="2"/>
              </a:rPr>
              <a:t>s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 Factors</a:t>
            </a:r>
            <a:r>
              <a:rPr lang="en-US" altLang="zh-CN" sz="2600" b="0" i="0" dirty="0">
                <a:effectLst/>
              </a:rPr>
              <a:t> Direct RNA Polymerase to Alternative Sets of Promoters</a:t>
            </a:r>
            <a:endParaRPr lang="en-US" altLang="zh-CN" sz="2600" dirty="0"/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rgbClr val="0000FF"/>
                </a:solidFill>
                <a:effectLst/>
              </a:rPr>
              <a:t>NtrC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 and </a:t>
            </a:r>
            <a:r>
              <a:rPr lang="en-US" altLang="zh-CN" sz="2600" b="1" i="0" dirty="0" err="1">
                <a:solidFill>
                  <a:srgbClr val="0000FF"/>
                </a:solidFill>
                <a:effectLst/>
              </a:rPr>
              <a:t>MerR</a:t>
            </a:r>
            <a:r>
              <a:rPr lang="en-US" altLang="zh-CN" sz="2600" b="0" i="0" dirty="0">
                <a:effectLst/>
              </a:rPr>
              <a:t>: Transcriptional Activators That Work</a:t>
            </a:r>
            <a:br>
              <a:rPr lang="en-US" altLang="zh-CN" sz="2600" b="0" i="0" dirty="0">
                <a:effectLst/>
              </a:rPr>
            </a:br>
            <a:r>
              <a:rPr lang="en-US" altLang="zh-CN" sz="2600" b="0" i="0" dirty="0">
                <a:effectLst/>
              </a:rPr>
              <a:t>by </a:t>
            </a:r>
            <a:r>
              <a:rPr lang="en-US" altLang="zh-CN" sz="2600" b="1" i="0" dirty="0">
                <a:solidFill>
                  <a:srgbClr val="0000FF"/>
                </a:solidFill>
                <a:effectLst/>
              </a:rPr>
              <a:t>Allostery</a:t>
            </a:r>
            <a:r>
              <a:rPr lang="en-US" altLang="zh-CN" sz="2600" b="0" i="0" dirty="0">
                <a:effectLst/>
              </a:rPr>
              <a:t> </a:t>
            </a:r>
            <a:r>
              <a:rPr lang="en-US" altLang="zh-CN" sz="2600" dirty="0"/>
              <a:t>(</a:t>
            </a:r>
            <a:r>
              <a:rPr lang="zh-CN" altLang="en-US" sz="2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变构</a:t>
            </a:r>
            <a:r>
              <a:rPr lang="en-US" altLang="zh-CN" sz="2600" dirty="0"/>
              <a:t>)</a:t>
            </a:r>
            <a:r>
              <a:rPr lang="zh-CN" altLang="en-US" sz="2600" dirty="0"/>
              <a:t> </a:t>
            </a:r>
            <a:r>
              <a:rPr lang="en-US" altLang="zh-CN" sz="2600" b="0" i="0" dirty="0">
                <a:effectLst/>
              </a:rPr>
              <a:t>Rather than by Recruitment</a:t>
            </a:r>
            <a:r>
              <a:rPr lang="en-US" altLang="zh-CN" sz="2600" dirty="0"/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i="0" dirty="0" err="1">
                <a:solidFill>
                  <a:srgbClr val="0000FF"/>
                </a:solidFill>
                <a:effectLst/>
                <a:latin typeface="AdvOT272e3493.B"/>
              </a:rPr>
              <a:t>AraC</a:t>
            </a:r>
            <a:r>
              <a:rPr lang="en-US" altLang="zh-CN" sz="2600" b="0" i="0" dirty="0">
                <a:effectLst/>
                <a:latin typeface="AdvOT272e3493.B"/>
              </a:rPr>
              <a:t> and Control of the </a:t>
            </a:r>
            <a:r>
              <a:rPr lang="en-US" altLang="zh-CN" sz="2600" b="1" i="0" dirty="0" err="1">
                <a:solidFill>
                  <a:srgbClr val="FF0000"/>
                </a:solidFill>
                <a:effectLst/>
                <a:latin typeface="AdvOT90631fd8.B"/>
              </a:rPr>
              <a:t>araBAD</a:t>
            </a:r>
            <a:r>
              <a:rPr lang="en-US" altLang="zh-CN" sz="2600" b="1" i="0" dirty="0">
                <a:solidFill>
                  <a:srgbClr val="FF0000"/>
                </a:solidFill>
                <a:effectLst/>
                <a:latin typeface="AdvOT90631fd8.B"/>
              </a:rPr>
              <a:t> </a:t>
            </a:r>
            <a:r>
              <a:rPr lang="en-US" altLang="zh-CN" sz="2600" b="1" i="0" dirty="0">
                <a:solidFill>
                  <a:srgbClr val="FF0000"/>
                </a:solidFill>
                <a:effectLst/>
                <a:latin typeface="AdvOT272e3493.B"/>
              </a:rPr>
              <a:t>Operon </a:t>
            </a:r>
            <a:r>
              <a:rPr lang="en-US" altLang="zh-CN" sz="2600" b="0" i="0" dirty="0">
                <a:effectLst/>
                <a:latin typeface="AdvOT272e3493.B"/>
              </a:rPr>
              <a:t>by </a:t>
            </a:r>
            <a:r>
              <a:rPr lang="en-US" altLang="zh-CN" sz="2600" b="1" i="0" dirty="0" err="1">
                <a:solidFill>
                  <a:srgbClr val="0000FF"/>
                </a:solidFill>
                <a:effectLst/>
                <a:latin typeface="AdvOT272e3493.B"/>
              </a:rPr>
              <a:t>Antiactivation</a:t>
            </a:r>
            <a:r>
              <a:rPr lang="en-US" altLang="zh-CN" sz="2600" b="1" i="0" dirty="0">
                <a:solidFill>
                  <a:srgbClr val="0000FF"/>
                </a:solidFill>
                <a:effectLst/>
                <a:latin typeface="AdvOT272e3493.B"/>
              </a:rPr>
              <a:t> </a:t>
            </a:r>
            <a:r>
              <a:rPr lang="en-US" altLang="zh-CN" sz="2600" dirty="0">
                <a:latin typeface="AdvOT272e3493.B"/>
              </a:rPr>
              <a:t>(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阿拉伯糖操纵子</a:t>
            </a:r>
            <a:r>
              <a:rPr lang="en-US" altLang="zh-CN" sz="2600" dirty="0">
                <a:latin typeface="AdvOT272e3493.B"/>
              </a:rPr>
              <a:t>)</a:t>
            </a:r>
            <a:r>
              <a:rPr lang="en-US" altLang="zh-CN" sz="2600" dirty="0"/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600" b="1" dirty="0">
                <a:solidFill>
                  <a:srgbClr val="FF0000"/>
                </a:solidFill>
              </a:rPr>
              <a:t>The case of bacteriophage</a:t>
            </a:r>
            <a:r>
              <a:rPr lang="en-US" altLang="zh-CN" sz="2600" b="1" dirty="0">
                <a:solidFill>
                  <a:srgbClr val="FF0000"/>
                </a:solidFill>
                <a:latin typeface="Symbol" panose="05050102010706020507" pitchFamily="18" charset="2"/>
              </a:rPr>
              <a:t> l</a:t>
            </a:r>
            <a:r>
              <a:rPr lang="en-US" altLang="zh-CN" sz="2600" dirty="0">
                <a:latin typeface="Symbol" panose="05050102010706020507" pitchFamily="18" charset="2"/>
              </a:rPr>
              <a:t>: </a:t>
            </a:r>
            <a:r>
              <a:rPr lang="en-US" altLang="zh-CN" sz="2600" dirty="0"/>
              <a:t>layers of regulation</a:t>
            </a: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br>
              <a:rPr lang="en-US" altLang="zh-CN" sz="2600" dirty="0"/>
            </a:br>
            <a:endParaRPr lang="en-US" altLang="zh-CN" sz="2600" b="0" i="0" dirty="0">
              <a:solidFill>
                <a:srgbClr val="231F20"/>
              </a:solidFill>
              <a:effectLst/>
            </a:endParaRPr>
          </a:p>
          <a:p>
            <a:pPr>
              <a:lnSpc>
                <a:spcPct val="125000"/>
              </a:lnSpc>
            </a:pPr>
            <a:endParaRPr lang="en-US" altLang="zh-CN" sz="2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59A415D-02C6-4406-80D6-05BD7F15ACCF}"/>
              </a:ext>
            </a:extLst>
          </p:cNvPr>
          <p:cNvSpPr/>
          <p:nvPr/>
        </p:nvSpPr>
        <p:spPr>
          <a:xfrm>
            <a:off x="0" y="122238"/>
            <a:ext cx="9136063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4800" b="1" dirty="0">
                <a:cs typeface="Arial" panose="020B0604020202020204" pitchFamily="34" charset="0"/>
              </a:rPr>
              <a:t>Take-home messages</a:t>
            </a:r>
            <a:endParaRPr lang="en-US" altLang="zh-CN" sz="4800" b="1" dirty="0">
              <a:ea typeface="Arial" panose="020B0604020202020204" pitchFamily="34" charset="0"/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:a16="http://schemas.microsoft.com/office/drawing/2014/main" id="{4C8656B6-3D7B-42C0-9768-2458B22248CC}"/>
              </a:ext>
            </a:extLst>
          </p:cNvPr>
          <p:cNvCxnSpPr/>
          <p:nvPr/>
        </p:nvCxnSpPr>
        <p:spPr>
          <a:xfrm>
            <a:off x="-7937" y="106838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8DBF7-615E-46BF-834A-D31204F88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65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580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3">
            <a:extLst>
              <a:ext uri="{FF2B5EF4-FFF2-40B4-BE49-F238E27FC236}">
                <a16:creationId xmlns:a16="http://schemas.microsoft.com/office/drawing/2014/main" id="{9F9320A2-0F66-4FE5-B036-709BCFB46C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eaLnBrk="1" fontAlgn="base" hangingPunct="1">
              <a:spcBef>
                <a:spcPct val="50000"/>
              </a:spcBef>
              <a:spcAft>
                <a:spcPct val="0"/>
              </a:spcAft>
              <a:defRPr sz="1400" b="1" kern="120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3600"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50000"/>
              </a:spcBef>
              <a:buFontTx/>
              <a:buNone/>
              <a:defRPr/>
            </a:pPr>
            <a:fld id="{7666C71E-CC32-4142-A024-0A969AB2FF17}" type="slidenum">
              <a:rPr lang="zh-CN" altLang="en-US" smtClean="0"/>
              <a:pPr>
                <a:spcBef>
                  <a:spcPct val="50000"/>
                </a:spcBef>
                <a:buFontTx/>
                <a:buNone/>
                <a:defRPr/>
              </a:pPr>
              <a:t>66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0B5A89D1-2D61-4FB6-873C-D9ED72ECBBBC}"/>
              </a:ext>
            </a:extLst>
          </p:cNvPr>
          <p:cNvSpPr txBox="1"/>
          <p:nvPr/>
        </p:nvSpPr>
        <p:spPr>
          <a:xfrm>
            <a:off x="0" y="560630"/>
            <a:ext cx="9144000" cy="8429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400" b="1" dirty="0"/>
              <a:t>Think over (4/7)</a:t>
            </a:r>
            <a:endParaRPr lang="zh-CN" altLang="en-US" sz="4400" b="1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BCDBD9F-3F0F-4D5D-AA6C-A4BA4BEA4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76" y="2769669"/>
            <a:ext cx="7257447" cy="1318661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olidFill>
                  <a:srgbClr val="C00000"/>
                </a:solidFill>
                <a:latin typeface="+mn-lt"/>
              </a:rPr>
              <a:t>How to apply operons?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文本框 1"/>
          <p:cNvSpPr txBox="1"/>
          <p:nvPr/>
        </p:nvSpPr>
        <p:spPr>
          <a:xfrm>
            <a:off x="706438" y="1600200"/>
            <a:ext cx="425767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The shortest intron in mouse?</a:t>
            </a:r>
            <a:endParaRPr lang="zh-CN" altLang="en-US" sz="2400" dirty="0">
              <a:ea typeface="Arial" panose="020B0604020202020204" pitchFamily="34" charset="0"/>
            </a:endParaRPr>
          </a:p>
        </p:txBody>
      </p:sp>
      <p:sp>
        <p:nvSpPr>
          <p:cNvPr id="139267" name="文本框 6"/>
          <p:cNvSpPr txBox="1"/>
          <p:nvPr/>
        </p:nvSpPr>
        <p:spPr>
          <a:xfrm>
            <a:off x="706438" y="2297113"/>
            <a:ext cx="4157662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The longest intron in mouse?</a:t>
            </a:r>
            <a:endParaRPr lang="zh-CN" altLang="en-US" sz="2400" dirty="0">
              <a:ea typeface="Arial" panose="020B0604020202020204" pitchFamily="34" charset="0"/>
            </a:endParaRPr>
          </a:p>
        </p:txBody>
      </p:sp>
      <p:sp>
        <p:nvSpPr>
          <p:cNvPr id="139268" name="文本框 7"/>
          <p:cNvSpPr txBox="1"/>
          <p:nvPr/>
        </p:nvSpPr>
        <p:spPr>
          <a:xfrm>
            <a:off x="706438" y="3054350"/>
            <a:ext cx="427513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The shortest intron in human?</a:t>
            </a:r>
            <a:endParaRPr lang="zh-CN" altLang="en-US" sz="2400" dirty="0">
              <a:ea typeface="Arial" panose="020B0604020202020204" pitchFamily="34" charset="0"/>
            </a:endParaRPr>
          </a:p>
        </p:txBody>
      </p:sp>
      <p:sp>
        <p:nvSpPr>
          <p:cNvPr id="139269" name="文本框 8"/>
          <p:cNvSpPr txBox="1"/>
          <p:nvPr/>
        </p:nvSpPr>
        <p:spPr>
          <a:xfrm>
            <a:off x="706438" y="3816350"/>
            <a:ext cx="41751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cs typeface="Arial" panose="020B0604020202020204" pitchFamily="34" charset="0"/>
              </a:rPr>
              <a:t>The longest intron in human?</a:t>
            </a:r>
            <a:endParaRPr lang="zh-CN" altLang="en-US" sz="2400" dirty="0">
              <a:ea typeface="Arial" panose="020B0604020202020204" pitchFamily="34" charset="0"/>
            </a:endParaRPr>
          </a:p>
        </p:txBody>
      </p:sp>
      <p:grpSp>
        <p:nvGrpSpPr>
          <p:cNvPr id="139270" name="组合 13"/>
          <p:cNvGrpSpPr/>
          <p:nvPr/>
        </p:nvGrpSpPr>
        <p:grpSpPr>
          <a:xfrm>
            <a:off x="5326063" y="1528763"/>
            <a:ext cx="2873375" cy="2778125"/>
            <a:chOff x="5326336" y="1528752"/>
            <a:chExt cx="2872738" cy="2777840"/>
          </a:xfrm>
        </p:grpSpPr>
        <p:sp>
          <p:nvSpPr>
            <p:cNvPr id="139273" name="矩形: 圆角 9"/>
            <p:cNvSpPr/>
            <p:nvPr/>
          </p:nvSpPr>
          <p:spPr>
            <a:xfrm>
              <a:off x="5326336" y="1528752"/>
              <a:ext cx="2872738" cy="5285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latin typeface="Verdana" panose="020B0604030504040204" pitchFamily="34" charset="0"/>
                </a:rPr>
                <a:t>10 nt, </a:t>
              </a:r>
              <a:r>
                <a:rPr lang="en-US" altLang="zh-CN" sz="2400" i="1" dirty="0">
                  <a:latin typeface="Verdana" panose="020B0604030504040204" pitchFamily="34" charset="0"/>
                </a:rPr>
                <a:t>TCR</a:t>
              </a:r>
              <a:r>
                <a:rPr lang="en-US" altLang="zh-CN" sz="2400" dirty="0">
                  <a:latin typeface="Verdana" panose="020B0604030504040204" pitchFamily="34" charset="0"/>
                </a:rPr>
                <a:t> family</a:t>
              </a:r>
              <a:endParaRPr lang="zh-CN" altLang="en-US" sz="2400" dirty="0">
                <a:latin typeface="Verdana" panose="020B0604030504040204" pitchFamily="34" charset="0"/>
              </a:endParaRPr>
            </a:p>
          </p:txBody>
        </p:sp>
        <p:sp>
          <p:nvSpPr>
            <p:cNvPr id="139274" name="矩形: 圆角 10"/>
            <p:cNvSpPr/>
            <p:nvPr/>
          </p:nvSpPr>
          <p:spPr>
            <a:xfrm>
              <a:off x="5326336" y="2264355"/>
              <a:ext cx="2872738" cy="5285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Arial" panose="020B0604020202020204" pitchFamily="34" charset="0"/>
                </a:rPr>
                <a:t>270000</a:t>
              </a:r>
              <a:r>
                <a:rPr lang="en-US" altLang="zh-CN" sz="2400" dirty="0">
                  <a:latin typeface="Verdana" panose="020B0604030504040204" pitchFamily="34" charset="0"/>
                </a:rPr>
                <a:t> nt, </a:t>
              </a:r>
              <a:r>
                <a:rPr lang="en-US" altLang="zh-CN" sz="2400" i="1" dirty="0">
                  <a:latin typeface="Verdana" panose="020B0604030504040204" pitchFamily="34" charset="0"/>
                </a:rPr>
                <a:t>Adar</a:t>
              </a:r>
              <a:endParaRPr lang="zh-CN" altLang="en-US" sz="2400" i="1" dirty="0">
                <a:latin typeface="Verdana" panose="020B0604030504040204" pitchFamily="34" charset="0"/>
              </a:endParaRPr>
            </a:p>
          </p:txBody>
        </p:sp>
        <p:sp>
          <p:nvSpPr>
            <p:cNvPr id="139275" name="矩形: 圆角 11"/>
            <p:cNvSpPr/>
            <p:nvPr/>
          </p:nvSpPr>
          <p:spPr>
            <a:xfrm>
              <a:off x="5326336" y="3777993"/>
              <a:ext cx="2872738" cy="5285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cs typeface="Arial" panose="020B0604020202020204" pitchFamily="34" charset="0"/>
                </a:rPr>
                <a:t>222000 nt</a:t>
              </a:r>
              <a:r>
                <a:rPr lang="en-US" altLang="zh-CN" sz="2400" dirty="0">
                  <a:latin typeface="Verdana" panose="020B0604030504040204" pitchFamily="34" charset="0"/>
                </a:rPr>
                <a:t>, </a:t>
              </a:r>
              <a:r>
                <a:rPr lang="en-US" altLang="zh-CN" sz="2400" i="1" dirty="0">
                  <a:latin typeface="Verdana" panose="020B0604030504040204" pitchFamily="34" charset="0"/>
                </a:rPr>
                <a:t>Titin</a:t>
              </a:r>
              <a:endParaRPr lang="zh-CN" altLang="en-US" sz="2400" i="1" dirty="0">
                <a:latin typeface="Verdana" panose="020B0604030504040204" pitchFamily="34" charset="0"/>
              </a:endParaRPr>
            </a:p>
          </p:txBody>
        </p:sp>
        <p:sp>
          <p:nvSpPr>
            <p:cNvPr id="139276" name="矩形: 圆角 12"/>
            <p:cNvSpPr/>
            <p:nvPr/>
          </p:nvSpPr>
          <p:spPr>
            <a:xfrm>
              <a:off x="5326336" y="3021174"/>
              <a:ext cx="2872738" cy="52859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spcBef>
                  <a:spcPct val="0"/>
                </a:spcBef>
                <a:buNone/>
              </a:pPr>
              <a:r>
                <a:rPr lang="en-US" altLang="zh-CN" sz="2400" dirty="0">
                  <a:latin typeface="Verdana" panose="020B0604030504040204" pitchFamily="34" charset="0"/>
                </a:rPr>
                <a:t>10 nt, </a:t>
              </a:r>
              <a:r>
                <a:rPr lang="en-US" altLang="zh-CN" sz="2400" i="1" dirty="0">
                  <a:latin typeface="Verdana" panose="020B0604030504040204" pitchFamily="34" charset="0"/>
                </a:rPr>
                <a:t>Hox</a:t>
              </a:r>
              <a:endParaRPr lang="zh-CN" altLang="en-US" sz="2400" dirty="0">
                <a:latin typeface="Verdana" panose="020B0604030504040204" pitchFamily="34" charset="0"/>
              </a:endParaRPr>
            </a:p>
          </p:txBody>
        </p:sp>
      </p:grpSp>
      <p:sp>
        <p:nvSpPr>
          <p:cNvPr id="139271" name="标题 1"/>
          <p:cNvSpPr txBox="1"/>
          <p:nvPr/>
        </p:nvSpPr>
        <p:spPr>
          <a:xfrm>
            <a:off x="0" y="461963"/>
            <a:ext cx="9144000" cy="8429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4400" b="1" dirty="0"/>
              <a:t>Think over (3/31)</a:t>
            </a:r>
            <a:endParaRPr lang="zh-CN" altLang="en-US" sz="4400" b="1" dirty="0"/>
          </a:p>
        </p:txBody>
      </p:sp>
      <p:sp>
        <p:nvSpPr>
          <p:cNvPr id="16" name="矩形: 圆角 15"/>
          <p:cNvSpPr>
            <a:spLocks noChangeArrowheads="1"/>
          </p:cNvSpPr>
          <p:nvPr/>
        </p:nvSpPr>
        <p:spPr bwMode="auto">
          <a:xfrm>
            <a:off x="1155700" y="4800600"/>
            <a:ext cx="6511925" cy="9779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/>
          <a:lstStyle>
            <a:lvl1pPr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1. How such long introns are spliced?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宋体" panose="02010600030101010101" pitchFamily="2" charset="-122"/>
                <a:cs typeface="+mn-cs"/>
              </a:rPr>
              <a:t>2. Is intron essential?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33C861-DADC-4A06-8D00-0CFF36BF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08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9B9C5281-999D-46BC-B679-BD4AD293ECDE}"/>
              </a:ext>
            </a:extLst>
          </p:cNvPr>
          <p:cNvSpPr/>
          <p:nvPr/>
        </p:nvSpPr>
        <p:spPr>
          <a:xfrm>
            <a:off x="0" y="122238"/>
            <a:ext cx="9136063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4800" b="1" dirty="0">
                <a:cs typeface="Arial" panose="020B0604020202020204" pitchFamily="34" charset="0"/>
              </a:rPr>
              <a:t>Recursive splicing</a:t>
            </a:r>
            <a:endParaRPr lang="en-US" altLang="zh-CN" sz="4800" b="1" dirty="0">
              <a:ea typeface="Arial" panose="020B0604020202020204" pitchFamily="34" charset="0"/>
            </a:endParaRP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5B7CE524-5A41-4A76-953E-06606E1C43B9}"/>
              </a:ext>
            </a:extLst>
          </p:cNvPr>
          <p:cNvCxnSpPr/>
          <p:nvPr/>
        </p:nvCxnSpPr>
        <p:spPr>
          <a:xfrm>
            <a:off x="-7937" y="106838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7D528CF-A2C3-471B-A096-5C7A2137C595}"/>
              </a:ext>
            </a:extLst>
          </p:cNvPr>
          <p:cNvGrpSpPr/>
          <p:nvPr/>
        </p:nvGrpSpPr>
        <p:grpSpPr>
          <a:xfrm>
            <a:off x="269017" y="1686448"/>
            <a:ext cx="8614462" cy="3602698"/>
            <a:chOff x="269017" y="1686448"/>
            <a:chExt cx="8614462" cy="360269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A95832E-A4C6-4C40-A3E6-F89CB437D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9017" y="1686448"/>
              <a:ext cx="8614462" cy="3485104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61D882E-C439-4E2E-9EAC-1F1B5093E1B0}"/>
                </a:ext>
              </a:extLst>
            </p:cNvPr>
            <p:cNvSpPr/>
            <p:nvPr/>
          </p:nvSpPr>
          <p:spPr bwMode="auto">
            <a:xfrm>
              <a:off x="2642997" y="4672202"/>
              <a:ext cx="434030" cy="61694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12D7E8C-168F-4665-A9BB-2FC5B2BCD06E}"/>
              </a:ext>
            </a:extLst>
          </p:cNvPr>
          <p:cNvSpPr txBox="1"/>
          <p:nvPr/>
        </p:nvSpPr>
        <p:spPr>
          <a:xfrm>
            <a:off x="5702320" y="4960731"/>
            <a:ext cx="31726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latin typeface="+mn-lt"/>
              </a:rPr>
              <a:t>Duff et al. 2015 Nature</a:t>
            </a:r>
          </a:p>
          <a:p>
            <a:r>
              <a:rPr lang="en-US" altLang="zh-CN" sz="1600" b="0" dirty="0">
                <a:latin typeface="+mn-lt"/>
              </a:rPr>
              <a:t>Sibley et al. 2015 Nature</a:t>
            </a:r>
          </a:p>
          <a:p>
            <a:r>
              <a:rPr lang="en-US" altLang="zh-CN" sz="1600" b="0" dirty="0">
                <a:latin typeface="+mn-lt"/>
              </a:rPr>
              <a:t>Sibley et al. 2016 Nat Rev Genet</a:t>
            </a:r>
            <a:endParaRPr lang="zh-CN" altLang="en-US" sz="1600" b="0" dirty="0">
              <a:latin typeface="+mn-lt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E385855-B4FF-4B65-9013-EB2922534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68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9041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500D2E5-F789-4063-864D-DBEE95B0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8" y="1319282"/>
            <a:ext cx="8069943" cy="2237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0C086C-83DD-4C2C-9C7B-B157721E6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8" y="3849917"/>
            <a:ext cx="8069943" cy="2288799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881A60EB-EFCF-4529-82C1-6C4F5312FA6C}"/>
              </a:ext>
            </a:extLst>
          </p:cNvPr>
          <p:cNvSpPr/>
          <p:nvPr/>
        </p:nvSpPr>
        <p:spPr>
          <a:xfrm>
            <a:off x="0" y="122238"/>
            <a:ext cx="9136063" cy="76944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4400" b="1" dirty="0">
                <a:cs typeface="Arial" panose="020B0604020202020204" pitchFamily="34" charset="0"/>
              </a:rPr>
              <a:t>Certain introns are functional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5F4D3A4D-52C8-4E69-BC0E-1AF7D47EB423}"/>
              </a:ext>
            </a:extLst>
          </p:cNvPr>
          <p:cNvCxnSpPr/>
          <p:nvPr/>
        </p:nvCxnSpPr>
        <p:spPr>
          <a:xfrm>
            <a:off x="-7937" y="1068388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6A76870-3D6E-4887-8A9E-723CD92AA6BD}"/>
              </a:ext>
            </a:extLst>
          </p:cNvPr>
          <p:cNvSpPr txBox="1"/>
          <p:nvPr/>
        </p:nvSpPr>
        <p:spPr>
          <a:xfrm>
            <a:off x="7168263" y="609287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latin typeface="+mn-lt"/>
              </a:rPr>
              <a:t>Nature 2019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A9C1F84A-B7BB-4CCF-8CC4-FD148D043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69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1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0" y="43008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Basal Level of Transcription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-17838" y="1039757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08622" y="4390636"/>
            <a:ext cx="8326755" cy="242034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At many promoters, in the absence of regulatory proteins, RNA polymerase binds only </a:t>
            </a:r>
            <a:r>
              <a:rPr lang="en-US" altLang="zh-CN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weakly and occasionally 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because of </a:t>
            </a:r>
            <a:r>
              <a:rPr lang="en-US" altLang="zh-CN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the absence of promoter elements or imperfection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, resulting in 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a low level of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 constitutive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 expression called the 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basal 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level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. </a:t>
            </a:r>
            <a:endParaRPr lang="en-US" altLang="zh-CN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内容占位符 2">
            <a:extLst>
              <a:ext uri="{FF2B5EF4-FFF2-40B4-BE49-F238E27FC236}">
                <a16:creationId xmlns:a16="http://schemas.microsoft.com/office/drawing/2014/main" id="{929FF0DA-A5A0-4E0C-96D4-1F6525CA96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l="16307" t="7216" r="6919" b="52643"/>
          <a:stretch/>
        </p:blipFill>
        <p:spPr>
          <a:xfrm>
            <a:off x="805055" y="1086778"/>
            <a:ext cx="5282079" cy="330385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4CA8FA-9B56-452A-9F47-A09416C1E02D}"/>
              </a:ext>
            </a:extLst>
          </p:cNvPr>
          <p:cNvSpPr txBox="1"/>
          <p:nvPr/>
        </p:nvSpPr>
        <p:spPr>
          <a:xfrm>
            <a:off x="4659534" y="38372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基础水平转录</a:t>
            </a:r>
          </a:p>
        </p:txBody>
      </p:sp>
      <p:sp>
        <p:nvSpPr>
          <p:cNvPr id="7" name="内容占位符 1">
            <a:extLst>
              <a:ext uri="{FF2B5EF4-FFF2-40B4-BE49-F238E27FC236}">
                <a16:creationId xmlns:a16="http://schemas.microsoft.com/office/drawing/2014/main" id="{F8DC2178-5DED-4F1A-A6DA-8D012DB92404}"/>
              </a:ext>
            </a:extLst>
          </p:cNvPr>
          <p:cNvSpPr txBox="1">
            <a:spLocks/>
          </p:cNvSpPr>
          <p:nvPr/>
        </p:nvSpPr>
        <p:spPr>
          <a:xfrm>
            <a:off x="5892789" y="1750975"/>
            <a:ext cx="3210566" cy="1908604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kern="0" dirty="0">
                <a:solidFill>
                  <a:srgbClr val="0000FF"/>
                </a:solidFill>
                <a:ea typeface="微软雅黑" panose="020B0503020204020204" pitchFamily="34" charset="-122"/>
              </a:rPr>
              <a:t>Binding of RNA polymerase is the rate-limiting step </a:t>
            </a:r>
            <a:r>
              <a:rPr lang="zh-CN" altLang="en-US" sz="2400" b="0" kern="0" dirty="0">
                <a:ea typeface="微软雅黑" panose="020B0503020204020204" pitchFamily="34" charset="-122"/>
              </a:rPr>
              <a:t>in this case.</a:t>
            </a:r>
          </a:p>
          <a:p>
            <a:pPr>
              <a:lnSpc>
                <a:spcPct val="120000"/>
              </a:lnSpc>
            </a:pPr>
            <a:endParaRPr lang="zh-CN" altLang="en-US" sz="2400" b="0" kern="0" dirty="0">
              <a:ea typeface="微软雅黑" panose="020B0503020204020204" pitchFamily="34" charset="-122"/>
            </a:endParaRPr>
          </a:p>
        </p:txBody>
      </p:sp>
      <p:pic>
        <p:nvPicPr>
          <p:cNvPr id="5122" name="Picture 2" descr="Sunday Recap for 04/02: Why did Jesus die? – Evident Grace Fellowship">
            <a:extLst>
              <a:ext uri="{FF2B5EF4-FFF2-40B4-BE49-F238E27FC236}">
                <a16:creationId xmlns:a16="http://schemas.microsoft.com/office/drawing/2014/main" id="{6465F9AF-3238-4220-8A96-26F336EDC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" y="1141468"/>
            <a:ext cx="1781387" cy="125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6ED9077-46C0-4B77-BE16-75FFEEEBC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7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419783" y="4321013"/>
            <a:ext cx="8459788" cy="2418451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ea typeface="微软雅黑" panose="020B0503020204020204" pitchFamily="34" charset="-122"/>
              </a:rPr>
              <a:t>R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epressor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 bind to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a site overlapping the region bound by polymerase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, thereby 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block</a:t>
            </a:r>
            <a:r>
              <a:rPr lang="en-US" altLang="zh-CN" sz="2400" dirty="0" err="1">
                <a:ea typeface="微软雅黑" panose="020B0503020204020204" pitchFamily="34" charset="-122"/>
              </a:rPr>
              <a:t>i</a:t>
            </a:r>
            <a:r>
              <a:rPr lang="en-US" altLang="zh-CN" sz="2400" dirty="0" err="1">
                <a:solidFill>
                  <a:schemeClr val="tx1"/>
                </a:solidFill>
                <a:ea typeface="微软雅黑" panose="020B0503020204020204" pitchFamily="34" charset="-122"/>
              </a:rPr>
              <a:t>ng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its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 binding to the promoter</a:t>
            </a:r>
            <a:r>
              <a:rPr lang="zh-CN" altLang="en-US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ea typeface="微软雅黑" panose="020B0503020204020204" pitchFamily="34" charset="-122"/>
              </a:rPr>
              <a:t>and</a:t>
            </a:r>
            <a:r>
              <a:rPr lang="zh-CN" altLang="en-US" sz="2400" dirty="0"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preventing transcription</a:t>
            </a:r>
            <a:r>
              <a:rPr lang="en-US" altLang="zh-CN" sz="2400" dirty="0">
                <a:solidFill>
                  <a:schemeClr val="tx1"/>
                </a:solidFill>
                <a:ea typeface="微软雅黑" panose="020B0503020204020204" pitchFamily="34" charset="-122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The site on DNA where a repressor binds is called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an</a:t>
            </a:r>
            <a:r>
              <a:rPr lang="zh-CN" altLang="en-US" sz="2400" b="1" dirty="0">
                <a:solidFill>
                  <a:srgbClr val="FF0000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operator 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操纵元件</a:t>
            </a:r>
            <a:r>
              <a:rPr lang="en-US" altLang="zh-CN" sz="2400" b="1" dirty="0">
                <a:solidFill>
                  <a:srgbClr val="0000FF"/>
                </a:solidFill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solidFill>
                  <a:schemeClr val="tx1"/>
                </a:solidFill>
                <a:ea typeface="微软雅黑" panose="020B0503020204020204" pitchFamily="34" charset="-122"/>
              </a:rPr>
              <a:t>.</a:t>
            </a:r>
            <a:endParaRPr lang="en-US" altLang="zh-CN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400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Title 1"/>
          <p:cNvSpPr txBox="1"/>
          <p:nvPr>
            <p:custDataLst>
              <p:tags r:id="rId1"/>
            </p:custDataLst>
          </p:nvPr>
        </p:nvSpPr>
        <p:spPr>
          <a:xfrm>
            <a:off x="24447" y="142849"/>
            <a:ext cx="9144000" cy="99377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Repressors Prevent Transcription by</a:t>
            </a: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Blocking RNA Polymerase Binding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Straight Connector 12"/>
          <p:cNvCxnSpPr/>
          <p:nvPr>
            <p:custDataLst>
              <p:tags r:id="rId2"/>
            </p:custDataLst>
          </p:nvPr>
        </p:nvCxnSpPr>
        <p:spPr>
          <a:xfrm>
            <a:off x="0" y="1334239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3735E720-81C1-45F9-A56D-00147925F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96" t="31978" r="22777" b="31759"/>
          <a:stretch/>
        </p:blipFill>
        <p:spPr>
          <a:xfrm>
            <a:off x="869285" y="1547352"/>
            <a:ext cx="2196663" cy="101025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A59CA2A-8165-4879-9FF2-DE084DABA05B}"/>
              </a:ext>
            </a:extLst>
          </p:cNvPr>
          <p:cNvGrpSpPr/>
          <p:nvPr/>
        </p:nvGrpSpPr>
        <p:grpSpPr>
          <a:xfrm>
            <a:off x="1590996" y="1491217"/>
            <a:ext cx="7043923" cy="2879984"/>
            <a:chOff x="1467183" y="1548317"/>
            <a:chExt cx="7043923" cy="2879984"/>
          </a:xfrm>
        </p:grpSpPr>
        <p:pic>
          <p:nvPicPr>
            <p:cNvPr id="6" name="内容占位符 2">
              <a:extLst>
                <a:ext uri="{FF2B5EF4-FFF2-40B4-BE49-F238E27FC236}">
                  <a16:creationId xmlns:a16="http://schemas.microsoft.com/office/drawing/2014/main" id="{33B046F5-F03C-4674-B95F-05E9C740DCF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9"/>
            <a:srcRect l="28791" t="8237" r="31156" b="66443"/>
            <a:stretch/>
          </p:blipFill>
          <p:spPr>
            <a:xfrm>
              <a:off x="4832532" y="1548317"/>
              <a:ext cx="1921165" cy="1452922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F94CDAD-622A-4AC2-9FDC-554DE0485B2B}"/>
                </a:ext>
              </a:extLst>
            </p:cNvPr>
            <p:cNvGrpSpPr/>
            <p:nvPr/>
          </p:nvGrpSpPr>
          <p:grpSpPr>
            <a:xfrm>
              <a:off x="1467183" y="2984615"/>
              <a:ext cx="7043923" cy="1443686"/>
              <a:chOff x="1269748" y="3094182"/>
              <a:chExt cx="7043923" cy="1443686"/>
            </a:xfrm>
          </p:grpSpPr>
          <p:pic>
            <p:nvPicPr>
              <p:cNvPr id="5" name="内容占位符 2">
                <a:extLst>
                  <a:ext uri="{FF2B5EF4-FFF2-40B4-BE49-F238E27FC236}">
                    <a16:creationId xmlns:a16="http://schemas.microsoft.com/office/drawing/2014/main" id="{95270217-4333-41E8-BD2A-8DE013DD6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 rotWithShape="1">
              <a:blip r:embed="rId9"/>
              <a:srcRect l="14237" t="52236" r="1680" b="34309"/>
              <a:stretch/>
            </p:blipFill>
            <p:spPr>
              <a:xfrm>
                <a:off x="1269748" y="3094182"/>
                <a:ext cx="7043923" cy="1348509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8" name="内容占位符 2">
                <a:extLst>
                  <a:ext uri="{FF2B5EF4-FFF2-40B4-BE49-F238E27FC236}">
                    <a16:creationId xmlns:a16="http://schemas.microsoft.com/office/drawing/2014/main" id="{E908212C-ECA9-4FBE-869D-8B15F7F690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 rotWithShape="1">
              <a:blip r:embed="rId9"/>
              <a:srcRect l="32812" t="41215" r="49387" b="53123"/>
              <a:stretch/>
            </p:blipFill>
            <p:spPr>
              <a:xfrm>
                <a:off x="2854037" y="4013734"/>
                <a:ext cx="1377244" cy="524134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71DA2FD-A0EE-431E-8E5B-EE55BE588285}"/>
                </a:ext>
              </a:extLst>
            </p:cNvPr>
            <p:cNvGrpSpPr/>
            <p:nvPr/>
          </p:nvGrpSpPr>
          <p:grpSpPr>
            <a:xfrm>
              <a:off x="4176979" y="2601368"/>
              <a:ext cx="753466" cy="533591"/>
              <a:chOff x="4184294" y="2645258"/>
              <a:chExt cx="753466" cy="533591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252A0255-9DA4-4F06-A1E4-ADDAD348ACBB}"/>
                  </a:ext>
                </a:extLst>
              </p:cNvPr>
              <p:cNvCxnSpPr/>
              <p:nvPr/>
            </p:nvCxnSpPr>
            <p:spPr bwMode="auto">
              <a:xfrm flipV="1">
                <a:off x="4184294" y="2769198"/>
                <a:ext cx="675648" cy="409651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6E1C99D-0ED2-4867-9518-A435686330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779475" y="2645258"/>
                <a:ext cx="158285" cy="24418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EE15E27-73D7-4A15-9DE1-4E40E13A2DED}"/>
                </a:ext>
              </a:extLst>
            </p:cNvPr>
            <p:cNvSpPr txBox="1"/>
            <p:nvPr/>
          </p:nvSpPr>
          <p:spPr>
            <a:xfrm>
              <a:off x="3491766" y="2472669"/>
              <a:ext cx="10230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0000FF"/>
                  </a:solidFill>
                  <a:latin typeface="+mn-lt"/>
                </a:rPr>
                <a:t>Block</a:t>
              </a:r>
              <a:endParaRPr lang="zh-CN" altLang="en-US" sz="2400" dirty="0">
                <a:solidFill>
                  <a:srgbClr val="0000FF"/>
                </a:solidFill>
                <a:latin typeface="+mn-lt"/>
              </a:endParaRPr>
            </a:p>
          </p:txBody>
        </p:sp>
      </p:grp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D57260A8-40A8-498F-8F5F-AEFCE023A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8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 txBox="1"/>
          <p:nvPr/>
        </p:nvSpPr>
        <p:spPr>
          <a:xfrm>
            <a:off x="-635" y="76671"/>
            <a:ext cx="9144635" cy="1170305"/>
          </a:xfrm>
          <a:prstGeom prst="rect">
            <a:avLst/>
          </a:prstGeom>
          <a:noFill/>
          <a:ln w="9525">
            <a:noFill/>
          </a:ln>
        </p:spPr>
        <p:txBody>
          <a:bodyPr lIns="68580" tIns="34290" rIns="68580" bIns="34290" anchor="ctr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Activators promote transcription by 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Recruiting</a:t>
            </a:r>
            <a:r>
              <a:rPr lang="en-US" altLang="zh-CN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RNA Polymerase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6" name="Straight Connector 12"/>
          <p:cNvCxnSpPr/>
          <p:nvPr/>
        </p:nvCxnSpPr>
        <p:spPr>
          <a:xfrm>
            <a:off x="0" y="1388213"/>
            <a:ext cx="9144000" cy="0"/>
          </a:xfrm>
          <a:prstGeom prst="line">
            <a:avLst/>
          </a:prstGeom>
          <a:ln w="57150">
            <a:solidFill>
              <a:srgbClr val="3399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内容占位符 2"/>
          <p:cNvPicPr>
            <a:picLocks noGrp="1" noChangeAspect="1"/>
          </p:cNvPicPr>
          <p:nvPr>
            <p:ph idx="4294967295"/>
            <p:custDataLst>
              <p:tags r:id="rId1"/>
            </p:custDataLst>
          </p:nvPr>
        </p:nvPicPr>
        <p:blipFill rotWithShape="1">
          <a:blip r:embed="rId4"/>
          <a:srcRect l="14237" t="69388" r="1680" b="3775"/>
          <a:stretch/>
        </p:blipFill>
        <p:spPr>
          <a:xfrm>
            <a:off x="2503488" y="1689760"/>
            <a:ext cx="6132512" cy="2341563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6333EEB3-CEAB-44E1-9782-CD509CA32D7A}"/>
              </a:ext>
            </a:extLst>
          </p:cNvPr>
          <p:cNvSpPr txBox="1">
            <a:spLocks/>
          </p:cNvSpPr>
          <p:nvPr/>
        </p:nvSpPr>
        <p:spPr>
          <a:xfrm>
            <a:off x="361286" y="4031324"/>
            <a:ext cx="8389862" cy="2341564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b="0" kern="0" dirty="0">
                <a:ea typeface="微软雅黑" panose="020B0503020204020204" pitchFamily="34" charset="-122"/>
              </a:rPr>
              <a:t>T</a:t>
            </a:r>
            <a:r>
              <a:rPr lang="zh-CN" altLang="en-US" sz="2400" b="0" kern="0" dirty="0">
                <a:ea typeface="微软雅黑" panose="020B0503020204020204" pitchFamily="34" charset="-122"/>
              </a:rPr>
              <a:t>he activator uses one surface to bind to a site on the DNA near the promoter; with another surface, the activator simultaneously interacts with</a:t>
            </a:r>
            <a:r>
              <a:rPr lang="en-US" altLang="zh-CN" sz="2400" b="0" kern="0" dirty="0">
                <a:ea typeface="微软雅黑" panose="020B0503020204020204" pitchFamily="34" charset="-122"/>
              </a:rPr>
              <a:t> </a:t>
            </a:r>
            <a:r>
              <a:rPr lang="zh-CN" altLang="en-US" sz="2400" b="0" kern="0" dirty="0">
                <a:ea typeface="微软雅黑" panose="020B0503020204020204" pitchFamily="34" charset="-122"/>
              </a:rPr>
              <a:t>RNA polymerase, bringing the enzyme to the promoter. This</a:t>
            </a:r>
            <a:r>
              <a:rPr lang="en-US" altLang="zh-CN" sz="2400" b="0" kern="0" dirty="0">
                <a:ea typeface="微软雅黑" panose="020B0503020204020204" pitchFamily="34" charset="-122"/>
              </a:rPr>
              <a:t> </a:t>
            </a:r>
            <a:r>
              <a:rPr lang="zh-CN" altLang="en-US" sz="2400" b="0" kern="0" dirty="0">
                <a:ea typeface="微软雅黑" panose="020B0503020204020204" pitchFamily="34" charset="-122"/>
              </a:rPr>
              <a:t>mechanism, often called </a:t>
            </a:r>
            <a:r>
              <a:rPr lang="zh-CN" altLang="en-US" sz="2400" b="1" kern="0" dirty="0">
                <a:ea typeface="微软雅黑" panose="020B0503020204020204" pitchFamily="34" charset="-122"/>
              </a:rPr>
              <a:t>recruitment</a:t>
            </a:r>
            <a:r>
              <a:rPr lang="en-US" altLang="zh-CN" sz="2400" b="1" kern="0" dirty="0">
                <a:ea typeface="微软雅黑" panose="020B0503020204020204" pitchFamily="34" charset="-122"/>
              </a:rPr>
              <a:t>.</a:t>
            </a:r>
            <a:endParaRPr lang="zh-CN" altLang="en-US" sz="2400" b="1" kern="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400" b="0" kern="0" dirty="0"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DAD61C0-7311-488E-A2B3-D5946673A2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96" t="31978" r="22777" b="34336"/>
          <a:stretch/>
        </p:blipFill>
        <p:spPr>
          <a:xfrm>
            <a:off x="361285" y="1466074"/>
            <a:ext cx="2196663" cy="938460"/>
          </a:xfrm>
          <a:prstGeom prst="rect">
            <a:avLst/>
          </a:prstGeom>
        </p:spPr>
      </p:pic>
      <p:sp>
        <p:nvSpPr>
          <p:cNvPr id="10" name="弧形 9">
            <a:extLst>
              <a:ext uri="{FF2B5EF4-FFF2-40B4-BE49-F238E27FC236}">
                <a16:creationId xmlns:a16="http://schemas.microsoft.com/office/drawing/2014/main" id="{3CC2CAC1-1754-4BA9-A3B1-BD4E95440975}"/>
              </a:ext>
            </a:extLst>
          </p:cNvPr>
          <p:cNvSpPr/>
          <p:nvPr/>
        </p:nvSpPr>
        <p:spPr bwMode="auto">
          <a:xfrm rot="17906031">
            <a:off x="3241530" y="1959395"/>
            <a:ext cx="1322710" cy="1259071"/>
          </a:xfrm>
          <a:prstGeom prst="arc">
            <a:avLst>
              <a:gd name="adj1" fmla="val 16156718"/>
              <a:gd name="adj2" fmla="val 0"/>
            </a:avLst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triangle" w="lg" len="lg"/>
            <a:tailEnd type="triangle" w="lg" len="lg"/>
          </a:ln>
        </p:spPr>
        <p:txBody>
          <a:bodyPr vert="horz" wrap="non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72344B-3E5F-4450-8822-C43070CF5104}"/>
              </a:ext>
            </a:extLst>
          </p:cNvPr>
          <p:cNvSpPr txBox="1"/>
          <p:nvPr/>
        </p:nvSpPr>
        <p:spPr>
          <a:xfrm>
            <a:off x="3142762" y="145892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lt"/>
              </a:rPr>
              <a:t>Recruit</a:t>
            </a:r>
            <a:endParaRPr lang="zh-CN" altLang="en-US" sz="2400" dirty="0">
              <a:solidFill>
                <a:srgbClr val="0000FF"/>
              </a:solidFill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12157-6E56-4694-A06E-9FDD1E437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 eaLnBrk="1" hangingPunct="1">
              <a:spcBef>
                <a:spcPct val="50000"/>
              </a:spcBef>
              <a:buNone/>
            </a:pPr>
            <a:fld id="{9A0DB2DC-4C9A-4742-B13C-FB6460FD3503}" type="slidenum">
              <a:rPr lang="zh-CN" altLang="en-US" smtClean="0">
                <a:latin typeface="Arial" panose="020B0604020202020204" pitchFamily="34" charset="0"/>
              </a:rPr>
              <a:t>9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452d460-7165-479a-acd9-e0b7affacb38"/>
  <p:tag name="COMMONDATA" val="eyJoZGlkIjoiNzYxYTk2MzA2ZWY2NzU0ZWM1MmE4ZWFlZjQ3ZWU3NDk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128,&quot;width&quot;:5959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128,&quot;width&quot;:595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128,&quot;width&quot;:595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128,&quot;width&quot;:595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128,&quot;width&quot;:595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4000" b="1" dirty="0" smtClean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2972</Words>
  <Application>Microsoft Office PowerPoint</Application>
  <PresentationFormat>全屏显示(4:3)</PresentationFormat>
  <Paragraphs>423</Paragraphs>
  <Slides>69</Slides>
  <Notes>56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69</vt:i4>
      </vt:variant>
    </vt:vector>
  </HeadingPairs>
  <TitlesOfParts>
    <vt:vector size="83" baseType="lpstr">
      <vt:lpstr>AdvOT272e3493.B</vt:lpstr>
      <vt:lpstr>AdvOT90631fd8.B</vt:lpstr>
      <vt:lpstr>AdvOT958dcb08.B</vt:lpstr>
      <vt:lpstr>AdvOTa40bbbbf</vt:lpstr>
      <vt:lpstr>微软雅黑</vt:lpstr>
      <vt:lpstr>Arial</vt:lpstr>
      <vt:lpstr>Calibri</vt:lpstr>
      <vt:lpstr>Symbol</vt:lpstr>
      <vt:lpstr>Times New Roman</vt:lpstr>
      <vt:lpstr>Verdana</vt:lpstr>
      <vt:lpstr>Wingdings</vt:lpstr>
      <vt:lpstr>默认设计模板</vt:lpstr>
      <vt:lpstr>1_默认设计模板</vt:lpstr>
      <vt:lpstr>2_默认设计模板</vt:lpstr>
      <vt:lpstr>PowerPoint 演示文稿</vt:lpstr>
      <vt:lpstr>Transcriptional Regulation  in Prokaryotes 原核生物转录调控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joint lab(6005)</dc:creator>
  <cp:lastModifiedBy>xiaorui</cp:lastModifiedBy>
  <cp:revision>818</cp:revision>
  <dcterms:created xsi:type="dcterms:W3CDTF">2005-04-10T09:20:39Z</dcterms:created>
  <dcterms:modified xsi:type="dcterms:W3CDTF">2023-04-07T08:29:29Z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939742D8698D424D824EB22B71F7F57F_12</vt:lpwstr>
  </property>
  <property fmtid="{D5CDD505-2E9C-101B-9397-08002B2CF9AE}" pid="3" name="KSOProductBuildVer">
    <vt:lpwstr>2052-11.1.0.14036</vt:lpwstr>
  </property>
</Properties>
</file>